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3"/>
  </p:notesMasterIdLst>
  <p:handoutMasterIdLst>
    <p:handoutMasterId r:id="rId24"/>
  </p:handoutMasterIdLst>
  <p:sldIdLst>
    <p:sldId id="531" r:id="rId2"/>
    <p:sldId id="533" r:id="rId3"/>
    <p:sldId id="538" r:id="rId4"/>
    <p:sldId id="289" r:id="rId5"/>
    <p:sldId id="292" r:id="rId6"/>
    <p:sldId id="539" r:id="rId7"/>
    <p:sldId id="540" r:id="rId8"/>
    <p:sldId id="298" r:id="rId9"/>
    <p:sldId id="303" r:id="rId10"/>
    <p:sldId id="541" r:id="rId11"/>
    <p:sldId id="542" r:id="rId12"/>
    <p:sldId id="543" r:id="rId13"/>
    <p:sldId id="544" r:id="rId14"/>
    <p:sldId id="546" r:id="rId15"/>
    <p:sldId id="547" r:id="rId16"/>
    <p:sldId id="545" r:id="rId17"/>
    <p:sldId id="549" r:id="rId18"/>
    <p:sldId id="550" r:id="rId19"/>
    <p:sldId id="548" r:id="rId20"/>
    <p:sldId id="307" r:id="rId21"/>
    <p:sldId id="301" r:id="rId22"/>
  </p:sldIdLst>
  <p:sldSz cx="12192000" cy="6858000"/>
  <p:notesSz cx="6858000" cy="9144000"/>
  <p:embeddedFontLst>
    <p:embeddedFont>
      <p:font typeface="Aharoni" panose="02010803020104030203" pitchFamily="2" charset="-79"/>
      <p:bold r:id="rId25"/>
    </p:embeddedFont>
    <p:embeddedFont>
      <p:font typeface="Montserrat" panose="00000500000000000000" pitchFamily="2" charset="0"/>
      <p:regular r:id="rId26"/>
      <p:bold r:id="rId27"/>
      <p:italic r:id="rId28"/>
      <p:boldItalic r:id="rId29"/>
    </p:embeddedFont>
    <p:embeddedFont>
      <p:font typeface="Montserrat Medium" panose="00000600000000000000" pitchFamily="2" charset="0"/>
      <p:regular r:id="rId30"/>
      <p:italic r:id="rId31"/>
    </p:embeddedFont>
    <p:embeddedFont>
      <p:font typeface="Open Sans" panose="020B0606030504020204" pitchFamily="34" charset="0"/>
      <p:regular r:id="rId32"/>
      <p:bold r:id="rId33"/>
      <p:italic r:id="rId34"/>
      <p:boldItalic r:id="rId35"/>
    </p:embeddedFont>
    <p:embeddedFont>
      <p:font typeface="Plus Jakarta Sans" panose="020B0604020202020204" charset="0"/>
      <p:regular r:id="rId36"/>
      <p:bold r:id="rId37"/>
      <p:italic r:id="rId38"/>
      <p:boldItalic r:id="rId39"/>
    </p:embeddedFont>
    <p:embeddedFont>
      <p:font typeface="Poppins SemiBold" panose="00000700000000000000" pitchFamily="2" charset="0"/>
      <p:regular r:id="rId40"/>
      <p:bold r:id="rId41"/>
      <p:italic r:id="rId42"/>
      <p:boldItalic r:id="rId43"/>
    </p:embeddedFont>
    <p:embeddedFont>
      <p:font typeface="Verdana" panose="020B0604030504040204" pitchFamily="34" charset="0"/>
      <p:regular r:id="rId44"/>
      <p:bold r:id="rId45"/>
      <p:italic r:id="rId46"/>
      <p:boldItalic r:id="rId47"/>
    </p:embeddedFont>
  </p:embeddedFontLst>
  <p:custDataLst>
    <p:tags r:id="rId4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87" roundtripDataSignature="AMtx7miIyBGqFJiBIVMPSSJVJ08VgmQ4i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od_eceblr gitam"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8C70D0-3FFC-4396-8427-718DC8D74A93}" v="8" dt="2025-03-17T12:15:25.510"/>
  </p1510:revLst>
</p1510:revInfo>
</file>

<file path=ppt/tableStyles.xml><?xml version="1.0" encoding="utf-8"?>
<a:tblStyleLst xmlns:a="http://schemas.openxmlformats.org/drawingml/2006/main" def="{DE7AD339-51BE-4A38-A1C7-CCF28897F289}">
  <a:tblStyle styleId="{DE7AD339-51BE-4A38-A1C7-CCF28897F28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DA924C56-2605-4F23-9EB3-E9BB6EE8B9F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51EE4F-AFDD-4CAF-9A68-E5F7998E488A}"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E93928-965C-4434-93D3-DF2355B07969}" styleName="Table_3">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EF631A4-29D2-40AD-BCCE-37D0C2C57A83}" styleName="Table_4">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26335F9-F63F-485A-8836-33AD16E12051}" styleName="Table_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FA376B42-5B4D-4A95-80B0-B5B1E67FD56F}" styleName="Table_6">
    <a:wholeTbl>
      <a:tcTxStyle b="off" i="off">
        <a:font>
          <a:latin typeface="Arial"/>
          <a:ea typeface="Arial"/>
          <a:cs typeface="Arial"/>
        </a:font>
        <a:srgbClr val="282828"/>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FF5E7"/>
          </a:solidFill>
        </a:fill>
      </a:tcStyle>
    </a:wholeTbl>
    <a:band1H>
      <a:tcTxStyle/>
      <a:tcStyle>
        <a:tcBdr/>
        <a:fill>
          <a:solidFill>
            <a:srgbClr val="FFEACC"/>
          </a:solidFill>
        </a:fill>
      </a:tcStyle>
    </a:band1H>
    <a:band2H>
      <a:tcTxStyle/>
      <a:tcStyle>
        <a:tcBdr/>
      </a:tcStyle>
    </a:band2H>
    <a:band1V>
      <a:tcTxStyle/>
      <a:tcStyle>
        <a:tcBdr/>
        <a:fill>
          <a:solidFill>
            <a:srgbClr val="FFEACC"/>
          </a:solidFill>
        </a:fill>
      </a:tcStyle>
    </a:band1V>
    <a:band2V>
      <a:tcTxStyle/>
      <a:tcStyle>
        <a:tcBdr/>
      </a:tcStyle>
    </a:band2V>
    <a:lastCol>
      <a:tcTxStyle b="on" i="off">
        <a:font>
          <a:latin typeface="Arial"/>
          <a:ea typeface="Arial"/>
          <a:cs typeface="Arial"/>
        </a:font>
        <a:srgbClr val="FFFFFF"/>
      </a:tcTxStyle>
      <a:tcStyle>
        <a:tcBdr/>
        <a:fill>
          <a:solidFill>
            <a:srgbClr val="FFC639"/>
          </a:solidFill>
        </a:fill>
      </a:tcStyle>
    </a:lastCol>
    <a:firstCol>
      <a:tcTxStyle b="on" i="off">
        <a:font>
          <a:latin typeface="Arial"/>
          <a:ea typeface="Arial"/>
          <a:cs typeface="Arial"/>
        </a:font>
        <a:srgbClr val="FFFFFF"/>
      </a:tcTxStyle>
      <a:tcStyle>
        <a:tcBdr/>
        <a:fill>
          <a:solidFill>
            <a:srgbClr val="FFC639"/>
          </a:solidFill>
        </a:fill>
      </a:tcStyle>
    </a:firstCol>
    <a:lastRow>
      <a:tcTxStyle b="on" i="off">
        <a:font>
          <a:latin typeface="Arial"/>
          <a:ea typeface="Arial"/>
          <a:cs typeface="Arial"/>
        </a:font>
        <a:srgbClr val="FFFFFF"/>
      </a:tcTxStyle>
      <a:tcStyle>
        <a:tcBdr>
          <a:top>
            <a:ln w="38100" cap="flat" cmpd="sng">
              <a:solidFill>
                <a:srgbClr val="FFFFFF"/>
              </a:solidFill>
              <a:prstDash val="solid"/>
              <a:round/>
              <a:headEnd type="none" w="sm" len="sm"/>
              <a:tailEnd type="none" w="sm" len="sm"/>
            </a:ln>
          </a:top>
        </a:tcBdr>
        <a:fill>
          <a:solidFill>
            <a:srgbClr val="FFC639"/>
          </a:solidFill>
        </a:fill>
      </a:tcStyle>
    </a:lastRow>
    <a:seCell>
      <a:tcTxStyle/>
      <a:tcStyle>
        <a:tcBdr/>
      </a:tcStyle>
    </a:seCell>
    <a:swCell>
      <a:tcTxStyle/>
      <a:tcStyle>
        <a:tcBdr/>
      </a:tcStyle>
    </a:swCell>
    <a:firstRow>
      <a:tcTxStyle b="on" i="off">
        <a:font>
          <a:latin typeface="Arial"/>
          <a:ea typeface="Arial"/>
          <a:cs typeface="Arial"/>
        </a:font>
        <a:srgbClr val="FFFFFF"/>
      </a:tcTxStyle>
      <a:tcStyle>
        <a:tcBdr>
          <a:bottom>
            <a:ln w="38100" cap="flat" cmpd="sng">
              <a:solidFill>
                <a:srgbClr val="FFFFFF"/>
              </a:solidFill>
              <a:prstDash val="solid"/>
              <a:round/>
              <a:headEnd type="none" w="sm" len="sm"/>
              <a:tailEnd type="none" w="sm" len="sm"/>
            </a:ln>
          </a:bottom>
        </a:tcBdr>
        <a:fill>
          <a:solidFill>
            <a:srgbClr val="FFC639"/>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660"/>
  </p:normalViewPr>
  <p:slideViewPr>
    <p:cSldViewPr snapToGrid="0">
      <p:cViewPr varScale="1">
        <p:scale>
          <a:sx n="89" d="100"/>
          <a:sy n="89" d="100"/>
        </p:scale>
        <p:origin x="619" y="7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333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89" Type="http://schemas.openxmlformats.org/officeDocument/2006/relationships/presProps" Target="presProps.xml"/><Relationship Id="rId7" Type="http://schemas.openxmlformats.org/officeDocument/2006/relationships/slide" Target="slides/slide6.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87" Type="http://customschemas.google.com/relationships/presentationmetadata" Target="metadata"/><Relationship Id="rId5" Type="http://schemas.openxmlformats.org/officeDocument/2006/relationships/slide" Target="slides/slide4.xml"/><Relationship Id="rId90"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tags" Target="tags/tag1.xml"/><Relationship Id="rId8" Type="http://schemas.openxmlformats.org/officeDocument/2006/relationships/slide" Target="slides/slide7.xml"/><Relationship Id="rId93"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0" Type="http://schemas.openxmlformats.org/officeDocument/2006/relationships/slide" Target="slides/slide19.xml"/><Relationship Id="rId41" Type="http://schemas.openxmlformats.org/officeDocument/2006/relationships/font" Target="fonts/font17.fntdata"/><Relationship Id="rId88" Type="http://schemas.openxmlformats.org/officeDocument/2006/relationships/commentAuthors" Target="commentAuthors.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font" Target="fonts/font12.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755F02E-3C08-AE1E-8586-E8E7CD09905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87E25FAD-57C3-48A0-8DDC-E6630F162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014F2F-8EAD-49A7-A8EF-9A8E9DCC375B}" type="datetimeFigureOut">
              <a:rPr lang="en-IN" smtClean="0"/>
              <a:t>24-03-2025</a:t>
            </a:fld>
            <a:endParaRPr lang="en-IN"/>
          </a:p>
        </p:txBody>
      </p:sp>
      <p:sp>
        <p:nvSpPr>
          <p:cNvPr id="4" name="Footer Placeholder 3">
            <a:extLst>
              <a:ext uri="{FF2B5EF4-FFF2-40B4-BE49-F238E27FC236}">
                <a16:creationId xmlns:a16="http://schemas.microsoft.com/office/drawing/2014/main" id="{2965DB5B-4D1B-4F17-4428-BC3F4594214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B6874CE-76D5-C303-BA82-2A7E796E0B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454583-99CA-4BB1-8621-21CE87B92BEE}" type="slidenum">
              <a:rPr lang="en-IN" smtClean="0"/>
              <a:t>‹#›</a:t>
            </a:fld>
            <a:endParaRPr lang="en-IN"/>
          </a:p>
        </p:txBody>
      </p:sp>
    </p:spTree>
    <p:extLst>
      <p:ext uri="{BB962C8B-B14F-4D97-AF65-F5344CB8AC3E}">
        <p14:creationId xmlns:p14="http://schemas.microsoft.com/office/powerpoint/2010/main" val="13272335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jpeg>
</file>

<file path=ppt/media/image18.jpeg>
</file>

<file path=ppt/media/image19.jpeg>
</file>

<file path=ppt/media/image2.png>
</file>

<file path=ppt/media/image20.jpg>
</file>

<file path=ppt/media/image21.jpg>
</file>

<file path=ppt/media/image22.pn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jpeg>
</file>

<file path=ppt/media/image6.png>
</file>

<file path=ppt/media/image7.jpg>
</file>

<file path=ppt/media/image8.jp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Plus Jakarta Sans"/>
                <a:ea typeface="Plus Jakarta Sans"/>
                <a:cs typeface="Plus Jakarta Sans"/>
                <a:sym typeface="Plus Jakarta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Plus Jakarta Sans"/>
                <a:ea typeface="Plus Jakarta Sans"/>
                <a:cs typeface="Plus Jakarta Sans"/>
                <a:sym typeface="Plus Jakarta Sans"/>
              </a:rPr>
              <a:t>‹#›</a:t>
            </a:fld>
            <a:endParaRPr sz="1200" b="0" i="0" u="none" strike="noStrike" cap="none">
              <a:solidFill>
                <a:schemeClr val="dk1"/>
              </a:solidFill>
              <a:latin typeface="Plus Jakarta Sans"/>
              <a:ea typeface="Plus Jakarta Sans"/>
              <a:cs typeface="Plus Jakarta Sans"/>
              <a:sym typeface="Plus Jakarta Sans"/>
            </a:endParaRPr>
          </a:p>
        </p:txBody>
      </p:sp>
    </p:spTree>
    <p:extLst>
      <p:ext uri="{BB962C8B-B14F-4D97-AF65-F5344CB8AC3E}">
        <p14:creationId xmlns:p14="http://schemas.microsoft.com/office/powerpoint/2010/main" val="67539892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4F5DA2E6-7F22-4241-BC20-FFB750256F3F}"/>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D982CAA8-A962-C840-8D2B-A34EF391996E}"/>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9C1CB7E4-6815-AC32-2B8D-06EDAD164CF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669549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9E058B08-58E6-9F0F-DF87-5DED49A0DB0E}"/>
            </a:ext>
          </a:extLst>
        </p:cNvPr>
        <p:cNvGrpSpPr/>
        <p:nvPr/>
      </p:nvGrpSpPr>
      <p:grpSpPr>
        <a:xfrm>
          <a:off x="0" y="0"/>
          <a:ext cx="0" cy="0"/>
          <a:chOff x="0" y="0"/>
          <a:chExt cx="0" cy="0"/>
        </a:xfrm>
      </p:grpSpPr>
      <p:sp>
        <p:nvSpPr>
          <p:cNvPr id="108" name="Google Shape;108;p76:notes">
            <a:extLst>
              <a:ext uri="{FF2B5EF4-FFF2-40B4-BE49-F238E27FC236}">
                <a16:creationId xmlns:a16="http://schemas.microsoft.com/office/drawing/2014/main" id="{53096C82-8867-D00C-A568-BCD7CB58DAA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a:extLst>
              <a:ext uri="{FF2B5EF4-FFF2-40B4-BE49-F238E27FC236}">
                <a16:creationId xmlns:a16="http://schemas.microsoft.com/office/drawing/2014/main" id="{BAA3ED4A-F4DD-BC77-8BF5-0B54F9756B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40679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2fee63df26b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1" name="Google Shape;741;g2fee63df26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23"/>
        <p:cNvGrpSpPr/>
        <p:nvPr/>
      </p:nvGrpSpPr>
      <p:grpSpPr>
        <a:xfrm>
          <a:off x="0" y="0"/>
          <a:ext cx="0" cy="0"/>
          <a:chOff x="0" y="0"/>
          <a:chExt cx="0" cy="0"/>
        </a:xfrm>
      </p:grpSpPr>
      <p:sp>
        <p:nvSpPr>
          <p:cNvPr id="24" name="Google Shape;24;p48"/>
          <p:cNvSpPr>
            <a:spLocks noGrp="1"/>
          </p:cNvSpPr>
          <p:nvPr>
            <p:ph type="pic" idx="2"/>
          </p:nvPr>
        </p:nvSpPr>
        <p:spPr>
          <a:xfrm>
            <a:off x="0" y="0"/>
            <a:ext cx="12192000" cy="6858000"/>
          </a:xfrm>
          <a:prstGeom prst="rect">
            <a:avLst/>
          </a:prstGeom>
          <a:solidFill>
            <a:srgbClr val="F2F2F2"/>
          </a:soli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9_Title Slide">
  <p:cSld name="29_Title Slide">
    <p:spTree>
      <p:nvGrpSpPr>
        <p:cNvPr id="1" name="Shape 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eneral Content">
  <p:cSld name="General Content">
    <p:spTree>
      <p:nvGrpSpPr>
        <p:cNvPr id="1" name="Shape 26"/>
        <p:cNvGrpSpPr/>
        <p:nvPr/>
      </p:nvGrpSpPr>
      <p:grpSpPr>
        <a:xfrm>
          <a:off x="0" y="0"/>
          <a:ext cx="0" cy="0"/>
          <a:chOff x="0" y="0"/>
          <a:chExt cx="0" cy="0"/>
        </a:xfrm>
      </p:grpSpPr>
      <p:sp>
        <p:nvSpPr>
          <p:cNvPr id="27" name="Google Shape;27;g2f68141a545_0_445"/>
          <p:cNvSpPr/>
          <p:nvPr/>
        </p:nvSpPr>
        <p:spPr>
          <a:xfrm>
            <a:off x="0" y="2689"/>
            <a:ext cx="688500" cy="6858000"/>
          </a:xfrm>
          <a:prstGeom prst="rect">
            <a:avLst/>
          </a:prstGeom>
          <a:solidFill>
            <a:srgbClr val="059ABE"/>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 name="Google Shape;28;g2f68141a545_0_445"/>
          <p:cNvSpPr txBox="1">
            <a:spLocks noGrp="1"/>
          </p:cNvSpPr>
          <p:nvPr>
            <p:ph type="title"/>
          </p:nvPr>
        </p:nvSpPr>
        <p:spPr>
          <a:xfrm>
            <a:off x="850492" y="245369"/>
            <a:ext cx="7572600" cy="5310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rgbClr val="037692"/>
              </a:buClr>
              <a:buSzPts val="2400"/>
              <a:buFont typeface="Poppins SemiBold"/>
              <a:buNone/>
              <a:defRPr sz="2400" b="0" i="0" u="none" strike="noStrike" cap="none">
                <a:solidFill>
                  <a:srgbClr val="037692"/>
                </a:solidFill>
                <a:latin typeface="Poppins SemiBold"/>
                <a:ea typeface="Poppins SemiBold"/>
                <a:cs typeface="Poppins SemiBold"/>
                <a:sym typeface="Poppins Semi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pic>
        <p:nvPicPr>
          <p:cNvPr id="29" name="Google Shape;29;g2f68141a545_0_445"/>
          <p:cNvPicPr preferRelativeResize="0"/>
          <p:nvPr/>
        </p:nvPicPr>
        <p:blipFill rotWithShape="1">
          <a:blip r:embed="rId2">
            <a:alphaModFix/>
          </a:blip>
          <a:srcRect/>
          <a:stretch/>
        </p:blipFill>
        <p:spPr>
          <a:xfrm flipH="1">
            <a:off x="850490" y="902171"/>
            <a:ext cx="790813" cy="48294"/>
          </a:xfrm>
          <a:prstGeom prst="rect">
            <a:avLst/>
          </a:prstGeom>
          <a:noFill/>
          <a:ln>
            <a:noFill/>
          </a:ln>
        </p:spPr>
      </p:pic>
      <p:pic>
        <p:nvPicPr>
          <p:cNvPr id="30" name="Google Shape;30;g2f68141a545_0_445"/>
          <p:cNvPicPr preferRelativeResize="0"/>
          <p:nvPr/>
        </p:nvPicPr>
        <p:blipFill rotWithShape="1">
          <a:blip r:embed="rId3">
            <a:alphaModFix/>
          </a:blip>
          <a:srcRect/>
          <a:stretch/>
        </p:blipFill>
        <p:spPr>
          <a:xfrm>
            <a:off x="1010470" y="5707756"/>
            <a:ext cx="805981" cy="9048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5_Title Slide">
  <p:cSld name="25_Title Slide">
    <p:spTree>
      <p:nvGrpSpPr>
        <p:cNvPr id="1" name="Shape 3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sp>
        <p:nvSpPr>
          <p:cNvPr id="33" name="Google Shape;33;g27884b107a2_2_166"/>
          <p:cNvSpPr txBox="1">
            <a:spLocks noGrp="1"/>
          </p:cNvSpPr>
          <p:nvPr>
            <p:ph type="title"/>
          </p:nvPr>
        </p:nvSpPr>
        <p:spPr>
          <a:xfrm>
            <a:off x="415600" y="593367"/>
            <a:ext cx="11360700" cy="763500"/>
          </a:xfrm>
          <a:prstGeom prst="rect">
            <a:avLst/>
          </a:prstGeom>
          <a:noFill/>
          <a:ln>
            <a:noFill/>
          </a:ln>
        </p:spPr>
        <p:txBody>
          <a:bodyPr spcFirstLastPara="1" wrap="square" lIns="91425" tIns="91425" rIns="91425" bIns="91425" anchor="t" anchorCtr="0">
            <a:normAutofit/>
          </a:bodyPr>
          <a:lstStyle>
            <a:lvl1pPr marR="0" lvl="0" algn="l" rtl="0">
              <a:lnSpc>
                <a:spcPct val="90000"/>
              </a:lnSpc>
              <a:spcBef>
                <a:spcPts val="0"/>
              </a:spcBef>
              <a:spcAft>
                <a:spcPts val="0"/>
              </a:spcAft>
              <a:buClr>
                <a:schemeClr val="dk1"/>
              </a:buClr>
              <a:buSzPts val="28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9pPr>
          </a:lstStyle>
          <a:p>
            <a:endParaRPr/>
          </a:p>
        </p:txBody>
      </p:sp>
      <p:sp>
        <p:nvSpPr>
          <p:cNvPr id="34" name="Google Shape;34;g27884b107a2_2_166"/>
          <p:cNvSpPr txBox="1">
            <a:spLocks noGrp="1"/>
          </p:cNvSpPr>
          <p:nvPr>
            <p:ph type="body" idx="1"/>
          </p:nvPr>
        </p:nvSpPr>
        <p:spPr>
          <a:xfrm>
            <a:off x="415600" y="1536633"/>
            <a:ext cx="113607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20000"/>
              </a:lnSpc>
              <a:spcBef>
                <a:spcPts val="0"/>
              </a:spcBef>
              <a:spcAft>
                <a:spcPts val="0"/>
              </a:spcAft>
              <a:buClr>
                <a:schemeClr val="dk1"/>
              </a:buClr>
              <a:buSzPts val="1800"/>
              <a:buFont typeface="Arial"/>
              <a:buChar char="●"/>
              <a:defRPr sz="1400" b="0" i="0" u="none" strike="noStrike" cap="none">
                <a:solidFill>
                  <a:srgbClr val="000000"/>
                </a:solidFill>
                <a:latin typeface="Aharoni"/>
                <a:ea typeface="Aharoni"/>
                <a:cs typeface="Aharoni"/>
                <a:sym typeface="Aharoni"/>
              </a:defRPr>
            </a:lvl1pPr>
            <a:lvl2pPr marL="914400" marR="0" lvl="1"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2pPr>
            <a:lvl3pPr marL="1371600" marR="0" lvl="2"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3pPr>
            <a:lvl4pPr marL="1828800" marR="0" lvl="3"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4pPr>
            <a:lvl5pPr marL="2286000" marR="0" lvl="4" indent="-317500" algn="l" rtl="0">
              <a:lnSpc>
                <a:spcPct val="12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5pPr>
            <a:lvl6pPr marL="2743200" marR="0" lvl="5"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6pPr>
            <a:lvl7pPr marL="3200400" marR="0" lvl="6"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7pPr>
            <a:lvl8pPr marL="3657600" marR="0" lvl="7"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8pPr>
            <a:lvl9pPr marL="4114800" marR="0" lvl="8" indent="-317500" algn="l" rtl="0">
              <a:lnSpc>
                <a:spcPct val="90000"/>
              </a:lnSpc>
              <a:spcBef>
                <a:spcPts val="0"/>
              </a:spcBef>
              <a:spcAft>
                <a:spcPts val="0"/>
              </a:spcAft>
              <a:buClr>
                <a:schemeClr val="dk1"/>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35" name="Google Shape;35;g27884b107a2_2_166"/>
          <p:cNvSpPr txBox="1">
            <a:spLocks noGrp="1"/>
          </p:cNvSpPr>
          <p:nvPr>
            <p:ph type="sldNum" idx="12"/>
          </p:nvPr>
        </p:nvSpPr>
        <p:spPr>
          <a:xfrm>
            <a:off x="11296611" y="6217623"/>
            <a:ext cx="731700" cy="5247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1pPr>
            <a:lvl2pPr marL="0" marR="0" lvl="1"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2pPr>
            <a:lvl3pPr marL="0" marR="0" lvl="2"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3pPr>
            <a:lvl4pPr marL="0" marR="0" lvl="3"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4pPr>
            <a:lvl5pPr marL="0" marR="0" lvl="4"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5pPr>
            <a:lvl6pPr marL="0" marR="0" lvl="5"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6pPr>
            <a:lvl7pPr marL="0" marR="0" lvl="6"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7pPr>
            <a:lvl8pPr marL="0" marR="0" lvl="7"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8pPr>
            <a:lvl9pPr marL="0" marR="0" lvl="8" indent="0" algn="r" rtl="0">
              <a:lnSpc>
                <a:spcPct val="100000"/>
              </a:lnSpc>
              <a:spcBef>
                <a:spcPts val="0"/>
              </a:spcBef>
              <a:spcAft>
                <a:spcPts val="0"/>
              </a:spcAft>
              <a:buClr>
                <a:schemeClr val="dk1"/>
              </a:buClr>
              <a:buSzPts val="900"/>
              <a:buFont typeface="Arial"/>
              <a:buNone/>
              <a:defRPr sz="900" b="0" i="0" u="none" strike="noStrike" cap="none">
                <a:solidFill>
                  <a:schemeClr val="dk1"/>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6"/>
        <p:cNvGrpSpPr/>
        <p:nvPr/>
      </p:nvGrpSpPr>
      <p:grpSpPr>
        <a:xfrm>
          <a:off x="0" y="0"/>
          <a:ext cx="0" cy="0"/>
          <a:chOff x="0" y="0"/>
          <a:chExt cx="0" cy="0"/>
        </a:xfrm>
      </p:grpSpPr>
      <p:sp>
        <p:nvSpPr>
          <p:cNvPr id="37" name="Google Shape;37;g27884b107a2_0_178"/>
          <p:cNvSpPr>
            <a:spLocks noGrp="1"/>
          </p:cNvSpPr>
          <p:nvPr>
            <p:ph type="pic" idx="2"/>
          </p:nvPr>
        </p:nvSpPr>
        <p:spPr>
          <a:xfrm>
            <a:off x="1055687" y="1268413"/>
            <a:ext cx="4319700" cy="5040300"/>
          </a:xfrm>
          <a:prstGeom prst="rect">
            <a:avLst/>
          </a:prstGeom>
          <a:solidFill>
            <a:srgbClr val="F2F2F2"/>
          </a:solid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32_Title Slide">
  <p:cSld name="32_Title Slide">
    <p:spTree>
      <p:nvGrpSpPr>
        <p:cNvPr id="1" name="Shape 38"/>
        <p:cNvGrpSpPr/>
        <p:nvPr/>
      </p:nvGrpSpPr>
      <p:grpSpPr>
        <a:xfrm>
          <a:off x="0" y="0"/>
          <a:ext cx="0" cy="0"/>
          <a:chOff x="0" y="0"/>
          <a:chExt cx="0" cy="0"/>
        </a:xfrm>
      </p:grpSpPr>
      <p:sp>
        <p:nvSpPr>
          <p:cNvPr id="39" name="Google Shape;39;p85"/>
          <p:cNvSpPr/>
          <p:nvPr/>
        </p:nvSpPr>
        <p:spPr>
          <a:xfrm>
            <a:off x="6096000" y="3753134"/>
            <a:ext cx="6096000" cy="2555591"/>
          </a:xfrm>
          <a:prstGeom prst="rect">
            <a:avLst/>
          </a:prstGeom>
          <a:gradFill>
            <a:gsLst>
              <a:gs pos="0">
                <a:schemeClr val="accent2"/>
              </a:gs>
              <a:gs pos="96000">
                <a:srgbClr val="EA641A"/>
              </a:gs>
              <a:gs pos="100000">
                <a:srgbClr val="EA641A"/>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Plus Jakarta Sans"/>
              <a:ea typeface="Plus Jakarta Sans"/>
              <a:cs typeface="Plus Jakarta Sans"/>
              <a:sym typeface="Plus Jakarta Sans"/>
            </a:endParaRPr>
          </a:p>
        </p:txBody>
      </p:sp>
      <p:sp>
        <p:nvSpPr>
          <p:cNvPr id="40" name="Google Shape;40;p85"/>
          <p:cNvSpPr>
            <a:spLocks noGrp="1"/>
          </p:cNvSpPr>
          <p:nvPr>
            <p:ph type="pic" idx="2"/>
          </p:nvPr>
        </p:nvSpPr>
        <p:spPr>
          <a:xfrm>
            <a:off x="6816725" y="1268413"/>
            <a:ext cx="2381023" cy="2976935"/>
          </a:xfrm>
          <a:prstGeom prst="rect">
            <a:avLst/>
          </a:prstGeom>
          <a:solidFill>
            <a:srgbClr val="F2F2F2"/>
          </a:solidFill>
          <a:ln>
            <a:noFill/>
          </a:ln>
        </p:spPr>
      </p:sp>
      <p:sp>
        <p:nvSpPr>
          <p:cNvPr id="41" name="Google Shape;41;p85"/>
          <p:cNvSpPr>
            <a:spLocks noGrp="1"/>
          </p:cNvSpPr>
          <p:nvPr>
            <p:ph type="pic" idx="3"/>
          </p:nvPr>
        </p:nvSpPr>
        <p:spPr>
          <a:xfrm>
            <a:off x="9476015" y="1268413"/>
            <a:ext cx="2381023" cy="2976935"/>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
        <p:cNvGrpSpPr/>
        <p:nvPr/>
      </p:nvGrpSpPr>
      <p:grpSpPr>
        <a:xfrm>
          <a:off x="0" y="0"/>
          <a:ext cx="0" cy="0"/>
          <a:chOff x="0" y="0"/>
          <a:chExt cx="0" cy="0"/>
        </a:xfrm>
      </p:grpSpPr>
      <p:sp>
        <p:nvSpPr>
          <p:cNvPr id="43" name="Google Shape;43;g27884b107a2_0_115"/>
          <p:cNvSpPr txBox="1">
            <a:spLocks noGrp="1"/>
          </p:cNvSpPr>
          <p:nvPr>
            <p:ph type="ctrTitle"/>
          </p:nvPr>
        </p:nvSpPr>
        <p:spPr>
          <a:xfrm>
            <a:off x="1524000" y="1122363"/>
            <a:ext cx="9144000" cy="2387700"/>
          </a:xfrm>
          <a:prstGeom prst="rect">
            <a:avLst/>
          </a:prstGeom>
          <a:noFill/>
          <a:ln>
            <a:noFill/>
          </a:ln>
        </p:spPr>
        <p:txBody>
          <a:bodyPr spcFirstLastPara="1" wrap="square" lIns="91425" tIns="45700" rIns="91425" bIns="45700" anchor="b" anchorCtr="0">
            <a:normAutofit/>
          </a:bodyPr>
          <a:lstStyle>
            <a:lvl1pPr marR="0" lvl="0" algn="ctr" rtl="0">
              <a:lnSpc>
                <a:spcPct val="90000"/>
              </a:lnSpc>
              <a:spcBef>
                <a:spcPts val="0"/>
              </a:spcBef>
              <a:spcAft>
                <a:spcPts val="0"/>
              </a:spcAft>
              <a:buClr>
                <a:schemeClr val="dk1"/>
              </a:buClr>
              <a:buSzPts val="6000"/>
              <a:buFont typeface="Calibri"/>
              <a:buChar char="●"/>
              <a:defRPr sz="60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4" name="Google Shape;44;g27884b107a2_0_115"/>
          <p:cNvSpPr txBox="1">
            <a:spLocks noGrp="1"/>
          </p:cNvSpPr>
          <p:nvPr>
            <p:ph type="subTitle" idx="1"/>
          </p:nvPr>
        </p:nvSpPr>
        <p:spPr>
          <a:xfrm>
            <a:off x="1524000" y="3602038"/>
            <a:ext cx="9144000" cy="1655700"/>
          </a:xfrm>
          <a:prstGeom prst="rect">
            <a:avLst/>
          </a:prstGeom>
          <a:noFill/>
          <a:ln>
            <a:noFill/>
          </a:ln>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rgbClr val="000000"/>
                </a:solidFill>
                <a:latin typeface="Aharoni"/>
                <a:ea typeface="Aharoni"/>
                <a:cs typeface="Aharoni"/>
                <a:sym typeface="Aharon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rgbClr val="000000"/>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rgbClr val="000000"/>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rgbClr val="000000"/>
                </a:solidFill>
                <a:latin typeface="Arial"/>
                <a:ea typeface="Arial"/>
                <a:cs typeface="Arial"/>
                <a:sym typeface="Arial"/>
              </a:defRPr>
            </a:lvl9pPr>
          </a:lstStyle>
          <a:p>
            <a:endParaRPr/>
          </a:p>
        </p:txBody>
      </p:sp>
      <p:sp>
        <p:nvSpPr>
          <p:cNvPr id="45" name="Google Shape;45;g27884b107a2_0_11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6" name="Google Shape;46;g27884b107a2_0_1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7" name="Google Shape;47;g27884b107a2_0_11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haroni"/>
                <a:ea typeface="Aharoni"/>
                <a:cs typeface="Aharoni"/>
                <a:sym typeface="Aharon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a:extLst>
              <a:ext uri="{FF2B5EF4-FFF2-40B4-BE49-F238E27FC236}">
                <a16:creationId xmlns:a16="http://schemas.microsoft.com/office/drawing/2014/main" id="{F1297DBC-90BB-B4E6-5D35-1E9745CE120C}"/>
              </a:ext>
            </a:extLst>
          </p:cNvPr>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extLst>
      <p:ext uri="{BB962C8B-B14F-4D97-AF65-F5344CB8AC3E}">
        <p14:creationId xmlns:p14="http://schemas.microsoft.com/office/powerpoint/2010/main" val="2933733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E0C1"/>
        </a:solidFill>
        <a:effectLst/>
      </p:bgPr>
    </p:bg>
    <p:spTree>
      <p:nvGrpSpPr>
        <p:cNvPr id="1" name="Shape 9"/>
        <p:cNvGrpSpPr/>
        <p:nvPr/>
      </p:nvGrpSpPr>
      <p:grpSpPr>
        <a:xfrm>
          <a:off x="0" y="0"/>
          <a:ext cx="0" cy="0"/>
          <a:chOff x="0" y="0"/>
          <a:chExt cx="0" cy="0"/>
        </a:xfrm>
      </p:grpSpPr>
      <p:sp>
        <p:nvSpPr>
          <p:cNvPr id="10" name="Google Shape;10;p64"/>
          <p:cNvSpPr txBox="1"/>
          <p:nvPr/>
        </p:nvSpPr>
        <p:spPr>
          <a:xfrm>
            <a:off x="434411" y="6230138"/>
            <a:ext cx="478980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7F7F7F"/>
              </a:buClr>
              <a:buSzPts val="1800"/>
              <a:buFont typeface="Open Sans"/>
              <a:buNone/>
            </a:pPr>
            <a:r>
              <a:rPr lang="en-US" sz="1800" b="0" i="0" u="none" strike="noStrike" cap="none">
                <a:solidFill>
                  <a:srgbClr val="7F7F7F"/>
                </a:solidFill>
                <a:latin typeface="Open Sans"/>
                <a:ea typeface="Open Sans"/>
                <a:cs typeface="Open Sans"/>
                <a:sym typeface="Open Sans"/>
              </a:rPr>
              <a:t>Dept EECE, GST Bengaluru</a:t>
            </a:r>
            <a:endParaRPr sz="1800" b="0" i="0" u="none" strike="noStrike" cap="none">
              <a:solidFill>
                <a:srgbClr val="7F7F7F"/>
              </a:solidFill>
              <a:latin typeface="Open Sans"/>
              <a:ea typeface="Open Sans"/>
              <a:cs typeface="Open Sans"/>
              <a:sym typeface="Open Sans"/>
            </a:endParaRPr>
          </a:p>
        </p:txBody>
      </p:sp>
      <p:pic>
        <p:nvPicPr>
          <p:cNvPr id="11" name="Google Shape;11;p64"/>
          <p:cNvPicPr preferRelativeResize="0"/>
          <p:nvPr userDrawn="1"/>
        </p:nvPicPr>
        <p:blipFill rotWithShape="1">
          <a:blip r:embed="rId11">
            <a:alphaModFix/>
          </a:blip>
          <a:srcRect/>
          <a:stretch/>
        </p:blipFill>
        <p:spPr>
          <a:xfrm>
            <a:off x="10545066" y="6107763"/>
            <a:ext cx="1432859" cy="61408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orient="horz" pos="799">
          <p15:clr>
            <a:srgbClr val="A4A3A4"/>
          </p15:clr>
        </p15:guide>
        <p15:guide id="4" orient="horz" pos="346">
          <p15:clr>
            <a:srgbClr val="A4A3A4"/>
          </p15:clr>
        </p15:guide>
        <p15:guide id="5" orient="horz" pos="1253">
          <p15:clr>
            <a:srgbClr val="A4A3A4"/>
          </p15:clr>
        </p15:guide>
        <p15:guide id="6" orient="horz" pos="1706">
          <p15:clr>
            <a:srgbClr val="A4A3A4"/>
          </p15:clr>
        </p15:guide>
        <p15:guide id="7" orient="horz" pos="2614">
          <p15:clr>
            <a:srgbClr val="A4A3A4"/>
          </p15:clr>
        </p15:guide>
        <p15:guide id="8" orient="horz" pos="3067">
          <p15:clr>
            <a:srgbClr val="A4A3A4"/>
          </p15:clr>
        </p15:guide>
        <p15:guide id="9" orient="horz" pos="3521">
          <p15:clr>
            <a:srgbClr val="A4A3A4"/>
          </p15:clr>
        </p15:guide>
        <p15:guide id="10" orient="horz" pos="3974">
          <p15:clr>
            <a:srgbClr val="A4A3A4"/>
          </p15:clr>
        </p15:guide>
        <p15:guide id="11" pos="4294">
          <p15:clr>
            <a:srgbClr val="A4A3A4"/>
          </p15:clr>
        </p15:guide>
        <p15:guide id="12" pos="4747">
          <p15:clr>
            <a:srgbClr val="A4A3A4"/>
          </p15:clr>
        </p15:guide>
        <p15:guide id="13" pos="211">
          <p15:clr>
            <a:srgbClr val="A4A3A4"/>
          </p15:clr>
        </p15:guide>
        <p15:guide id="14" pos="665">
          <p15:clr>
            <a:srgbClr val="A4A3A4"/>
          </p15:clr>
        </p15:guide>
        <p15:guide id="15" pos="1118">
          <p15:clr>
            <a:srgbClr val="A4A3A4"/>
          </p15:clr>
        </p15:guide>
        <p15:guide id="16" pos="1572">
          <p15:clr>
            <a:srgbClr val="A4A3A4"/>
          </p15:clr>
        </p15:guide>
        <p15:guide id="17" pos="2026">
          <p15:clr>
            <a:srgbClr val="A4A3A4"/>
          </p15:clr>
        </p15:guide>
        <p15:guide id="18" pos="2479">
          <p15:clr>
            <a:srgbClr val="A4A3A4"/>
          </p15:clr>
        </p15:guide>
        <p15:guide id="19" pos="2933">
          <p15:clr>
            <a:srgbClr val="A4A3A4"/>
          </p15:clr>
        </p15:guide>
        <p15:guide id="20" pos="3386">
          <p15:clr>
            <a:srgbClr val="A4A3A4"/>
          </p15:clr>
        </p15:guide>
        <p15:guide id="21" pos="5201">
          <p15:clr>
            <a:srgbClr val="A4A3A4"/>
          </p15:clr>
        </p15:guide>
        <p15:guide id="22" pos="5654">
          <p15:clr>
            <a:srgbClr val="A4A3A4"/>
          </p15:clr>
        </p15:guide>
        <p15:guide id="23" pos="6108">
          <p15:clr>
            <a:srgbClr val="A4A3A4"/>
          </p15:clr>
        </p15:guide>
        <p15:guide id="24" pos="6562">
          <p15:clr>
            <a:srgbClr val="A4A3A4"/>
          </p15:clr>
        </p15:guide>
        <p15:guide id="25" pos="7015">
          <p15:clr>
            <a:srgbClr val="A4A3A4"/>
          </p15:clr>
        </p15:guide>
        <p15:guide id="26" pos="7469">
          <p15:clr>
            <a:srgbClr val="A4A3A4"/>
          </p15:clr>
        </p15:guide>
        <p15:guide id="27" pos="347">
          <p15:clr>
            <a:srgbClr val="F26B43"/>
          </p15:clr>
        </p15:guide>
        <p15:guide id="28" pos="7333">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9.xml"/><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3.jp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g"/><Relationship Id="rId1" Type="http://schemas.openxmlformats.org/officeDocument/2006/relationships/slideLayout" Target="../slideLayouts/slideLayout2.xml"/><Relationship Id="rId5" Type="http://schemas.openxmlformats.org/officeDocument/2006/relationships/image" Target="../media/image29.jpg"/><Relationship Id="rId4" Type="http://schemas.openxmlformats.org/officeDocument/2006/relationships/image" Target="../media/image28.jpg"/></Relationships>
</file>

<file path=ppt/slides/_rels/slide16.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38.png"/><Relationship Id="rId2" Type="http://schemas.openxmlformats.org/officeDocument/2006/relationships/image" Target="../media/image33.png"/><Relationship Id="rId1" Type="http://schemas.openxmlformats.org/officeDocument/2006/relationships/slideLayout" Target="../slideLayouts/slideLayout4.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hyperlink" Target="https://www.officetimeline.com/gantt-chart/how-to-make/excel" TargetMode="External"/><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8.jpg"/><Relationship Id="rId4" Type="http://schemas.openxmlformats.org/officeDocument/2006/relationships/hyperlink" Target="https://www.teamgantt.com/"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2AE9A7-FBD8-C9FF-7958-4AF112522506}"/>
              </a:ext>
            </a:extLst>
          </p:cNvPr>
          <p:cNvSpPr>
            <a:spLocks noGrp="1"/>
          </p:cNvSpPr>
          <p:nvPr>
            <p:ph type="sldNum" idx="4294967295"/>
          </p:nvPr>
        </p:nvSpPr>
        <p:spPr>
          <a:xfrm>
            <a:off x="11460163" y="6218238"/>
            <a:ext cx="731837" cy="523875"/>
          </a:xfrm>
          <a:prstGeom prst="rect">
            <a:avLst/>
          </a:prstGeom>
        </p:spPr>
        <p:txBody>
          <a:bodyPr/>
          <a:lstStyle/>
          <a:p>
            <a:pPr marL="0" lvl="0" indent="0" algn="r" rtl="0">
              <a:spcBef>
                <a:spcPts val="0"/>
              </a:spcBef>
              <a:spcAft>
                <a:spcPts val="0"/>
              </a:spcAft>
              <a:buNone/>
            </a:pPr>
            <a:fld id="{00000000-1234-1234-1234-123412341234}" type="slidenum">
              <a:rPr lang="en-US" smtClean="0"/>
              <a:t>1</a:t>
            </a:fld>
            <a:endParaRPr lang="en-US"/>
          </a:p>
        </p:txBody>
      </p:sp>
      <p:pic>
        <p:nvPicPr>
          <p:cNvPr id="5" name="Google Shape;87;p1">
            <a:extLst>
              <a:ext uri="{FF2B5EF4-FFF2-40B4-BE49-F238E27FC236}">
                <a16:creationId xmlns:a16="http://schemas.microsoft.com/office/drawing/2014/main" id="{AD01CF2C-8332-E700-171E-F6425D2B2D23}"/>
              </a:ext>
            </a:extLst>
          </p:cNvPr>
          <p:cNvPicPr preferRelativeResize="0"/>
          <p:nvPr/>
        </p:nvPicPr>
        <p:blipFill rotWithShape="1">
          <a:blip r:embed="rId2">
            <a:alphaModFix amt="20000"/>
          </a:blip>
          <a:srcRect l="1514" r="2310" b="19493"/>
          <a:stretch/>
        </p:blipFill>
        <p:spPr>
          <a:xfrm>
            <a:off x="-1235" y="7409"/>
            <a:ext cx="12193235" cy="6734914"/>
          </a:xfrm>
          <a:prstGeom prst="rect">
            <a:avLst/>
          </a:prstGeom>
          <a:noFill/>
          <a:ln>
            <a:noFill/>
          </a:ln>
        </p:spPr>
      </p:pic>
      <p:sp>
        <p:nvSpPr>
          <p:cNvPr id="6" name="Google Shape;88;p1">
            <a:extLst>
              <a:ext uri="{FF2B5EF4-FFF2-40B4-BE49-F238E27FC236}">
                <a16:creationId xmlns:a16="http://schemas.microsoft.com/office/drawing/2014/main" id="{74F321D0-F3BA-5572-DBB4-C5E77739C8E5}"/>
              </a:ext>
            </a:extLst>
          </p:cNvPr>
          <p:cNvSpPr txBox="1"/>
          <p:nvPr/>
        </p:nvSpPr>
        <p:spPr>
          <a:xfrm>
            <a:off x="2904067" y="3157752"/>
            <a:ext cx="6383867" cy="52318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i="0" u="none" strike="noStrike" cap="none" dirty="0">
                <a:solidFill>
                  <a:srgbClr val="007069"/>
                </a:solidFill>
                <a:latin typeface="Open Sans"/>
                <a:ea typeface="Open Sans"/>
                <a:cs typeface="Open Sans"/>
                <a:sym typeface="Open Sans"/>
              </a:rPr>
              <a:t>GITAM (Deemed-to-be) University</a:t>
            </a:r>
            <a:endParaRPr lang="en-US" sz="2800" dirty="0"/>
          </a:p>
        </p:txBody>
      </p:sp>
      <p:sp>
        <p:nvSpPr>
          <p:cNvPr id="11" name="Google Shape;93;p1">
            <a:extLst>
              <a:ext uri="{FF2B5EF4-FFF2-40B4-BE49-F238E27FC236}">
                <a16:creationId xmlns:a16="http://schemas.microsoft.com/office/drawing/2014/main" id="{5F318AA7-C96A-3AAD-7C94-E53133C5AD6C}"/>
              </a:ext>
            </a:extLst>
          </p:cNvPr>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dirty="0">
                <a:solidFill>
                  <a:srgbClr val="7F7F7F"/>
                </a:solidFill>
                <a:latin typeface="Montserrat Medium"/>
                <a:ea typeface="Montserrat Medium"/>
                <a:cs typeface="Montserrat Medium"/>
                <a:sym typeface="Montserrat Medium"/>
              </a:rPr>
              <a:t>www.gitam.edu</a:t>
            </a:r>
            <a:endParaRPr sz="1200" b="0" i="0" u="none" strike="noStrike" cap="none" dirty="0">
              <a:solidFill>
                <a:srgbClr val="7F7F7F"/>
              </a:solidFill>
              <a:latin typeface="Montserrat Medium"/>
              <a:ea typeface="Montserrat Medium"/>
              <a:cs typeface="Montserrat Medium"/>
              <a:sym typeface="Montserrat Medium"/>
            </a:endParaRPr>
          </a:p>
        </p:txBody>
      </p:sp>
      <p:grpSp>
        <p:nvGrpSpPr>
          <p:cNvPr id="12" name="Google Shape;94;p1">
            <a:extLst>
              <a:ext uri="{FF2B5EF4-FFF2-40B4-BE49-F238E27FC236}">
                <a16:creationId xmlns:a16="http://schemas.microsoft.com/office/drawing/2014/main" id="{27E17DC4-EBA4-36D1-CC55-FFAF1FD93FF1}"/>
              </a:ext>
            </a:extLst>
          </p:cNvPr>
          <p:cNvGrpSpPr/>
          <p:nvPr/>
        </p:nvGrpSpPr>
        <p:grpSpPr>
          <a:xfrm rot="2700000">
            <a:off x="5984712" y="5183993"/>
            <a:ext cx="231043" cy="225933"/>
            <a:chOff x="11087593" y="13905"/>
            <a:chExt cx="1085533" cy="1061509"/>
          </a:xfrm>
        </p:grpSpPr>
        <p:sp>
          <p:nvSpPr>
            <p:cNvPr id="13" name="Google Shape;95;p1">
              <a:extLst>
                <a:ext uri="{FF2B5EF4-FFF2-40B4-BE49-F238E27FC236}">
                  <a16:creationId xmlns:a16="http://schemas.microsoft.com/office/drawing/2014/main" id="{AE7092A2-B102-1273-6C25-E1736799EF72}"/>
                </a:ext>
              </a:extLst>
            </p:cNvPr>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sp>
          <p:nvSpPr>
            <p:cNvPr id="14" name="Google Shape;96;p1">
              <a:extLst>
                <a:ext uri="{FF2B5EF4-FFF2-40B4-BE49-F238E27FC236}">
                  <a16:creationId xmlns:a16="http://schemas.microsoft.com/office/drawing/2014/main" id="{CD50D2DC-2455-5951-3C5D-BB02F217709E}"/>
                </a:ext>
              </a:extLst>
            </p:cNvPr>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a:buNone/>
              </a:pPr>
              <a:endParaRPr sz="1351" b="0" i="0" u="none" strike="noStrike" cap="none">
                <a:solidFill>
                  <a:schemeClr val="lt1"/>
                </a:solidFill>
                <a:latin typeface="Calibri"/>
                <a:ea typeface="Calibri"/>
                <a:cs typeface="Calibri"/>
                <a:sym typeface="Calibri"/>
              </a:endParaRPr>
            </a:p>
          </p:txBody>
        </p:sp>
      </p:grpSp>
      <p:sp>
        <p:nvSpPr>
          <p:cNvPr id="16" name="Google Shape;104;p1">
            <a:extLst>
              <a:ext uri="{FF2B5EF4-FFF2-40B4-BE49-F238E27FC236}">
                <a16:creationId xmlns:a16="http://schemas.microsoft.com/office/drawing/2014/main" id="{C323D64D-BE3D-E115-33E9-192C329B4C2B}"/>
              </a:ext>
            </a:extLst>
          </p:cNvPr>
          <p:cNvSpPr/>
          <p:nvPr/>
        </p:nvSpPr>
        <p:spPr>
          <a:xfrm>
            <a:off x="2904067" y="4430594"/>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Montserrat Medium"/>
                <a:ea typeface="Montserrat Medium"/>
                <a:cs typeface="Montserrat Medium"/>
                <a:sym typeface="Montserrat Medium"/>
              </a:rPr>
              <a:t>Department of Electrical Electronics and Communication Engineering</a:t>
            </a:r>
            <a:endParaRPr sz="1800" b="1" i="0" u="none" strike="noStrike" cap="none" dirty="0">
              <a:solidFill>
                <a:schemeClr val="dk1"/>
              </a:solidFill>
              <a:latin typeface="Arial"/>
              <a:ea typeface="Arial"/>
              <a:cs typeface="Arial"/>
              <a:sym typeface="Arial"/>
            </a:endParaRPr>
          </a:p>
        </p:txBody>
      </p:sp>
      <p:sp>
        <p:nvSpPr>
          <p:cNvPr id="17" name="Google Shape;105;p1">
            <a:extLst>
              <a:ext uri="{FF2B5EF4-FFF2-40B4-BE49-F238E27FC236}">
                <a16:creationId xmlns:a16="http://schemas.microsoft.com/office/drawing/2014/main" id="{C9CF77E4-28A7-270F-8F1A-AFD4E8DCECCF}"/>
              </a:ext>
            </a:extLst>
          </p:cNvPr>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endParaRPr sz="1400" b="1" i="0" u="none" strike="noStrike" cap="none">
              <a:solidFill>
                <a:schemeClr val="dk1"/>
              </a:solidFill>
              <a:latin typeface="Arial"/>
              <a:ea typeface="Arial"/>
              <a:cs typeface="Arial"/>
              <a:sym typeface="Arial"/>
            </a:endParaRPr>
          </a:p>
        </p:txBody>
      </p:sp>
      <p:sp>
        <p:nvSpPr>
          <p:cNvPr id="19" name="Google Shape;111;p1">
            <a:extLst>
              <a:ext uri="{FF2B5EF4-FFF2-40B4-BE49-F238E27FC236}">
                <a16:creationId xmlns:a16="http://schemas.microsoft.com/office/drawing/2014/main" id="{037B6323-B919-404C-9A53-E2D1EEBBC29E}"/>
              </a:ext>
            </a:extLst>
          </p:cNvPr>
          <p:cNvSpPr/>
          <p:nvPr/>
        </p:nvSpPr>
        <p:spPr>
          <a:xfrm>
            <a:off x="133753" y="4504625"/>
            <a:ext cx="3843023" cy="1031011"/>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100" b="1" i="0" u="none" strike="noStrike" cap="none" dirty="0">
                <a:solidFill>
                  <a:schemeClr val="dk1"/>
                </a:solidFill>
                <a:latin typeface="Montserrat Medium"/>
                <a:ea typeface="Montserrat Medium"/>
                <a:cs typeface="Montserrat Medium"/>
                <a:sym typeface="Montserrat Medium"/>
              </a:rPr>
              <a:t>Project Team: </a:t>
            </a:r>
          </a:p>
          <a:p>
            <a:pPr marL="0" marR="0" lvl="0" indent="0" rtl="0">
              <a:lnSpc>
                <a:spcPct val="100000"/>
              </a:lnSpc>
              <a:spcBef>
                <a:spcPts val="0"/>
              </a:spcBef>
              <a:spcAft>
                <a:spcPts val="0"/>
              </a:spcAft>
              <a:buClr>
                <a:srgbClr val="000000"/>
              </a:buClr>
              <a:buSzPts val="1400"/>
              <a:buFont typeface="Arial"/>
              <a:buNone/>
            </a:pPr>
            <a:endParaRPr lang="en-US" sz="1100" b="1" i="0" u="none" strike="noStrike" cap="none" dirty="0">
              <a:solidFill>
                <a:schemeClr val="dk1"/>
              </a:solidFill>
              <a:latin typeface="Montserrat Medium"/>
              <a:ea typeface="Montserrat Medium"/>
              <a:cs typeface="Montserrat Medium"/>
              <a:sym typeface="Montserrat Medium"/>
            </a:endParaRPr>
          </a:p>
          <a:p>
            <a:pPr marL="171450" marR="0" lvl="0" indent="-171450" rtl="0">
              <a:lnSpc>
                <a:spcPct val="100000"/>
              </a:lnSpc>
              <a:spcBef>
                <a:spcPts val="0"/>
              </a:spcBef>
              <a:spcAft>
                <a:spcPts val="0"/>
              </a:spcAft>
              <a:buClr>
                <a:srgbClr val="000000"/>
              </a:buClr>
              <a:buSzPts val="1400"/>
              <a:buFont typeface="Arial" panose="020B0604020202020204" pitchFamily="34" charset="0"/>
              <a:buChar char="•"/>
            </a:pPr>
            <a:r>
              <a:rPr lang="en-IN" sz="1300" b="1" spc="-130" dirty="0">
                <a:latin typeface="Verdana"/>
                <a:cs typeface="Verdana"/>
              </a:rPr>
              <a:t>BU21EECE0100515   </a:t>
            </a:r>
            <a:r>
              <a:rPr lang="en-IN" sz="1300" b="1" spc="-5" dirty="0">
                <a:latin typeface="Arial"/>
                <a:cs typeface="Arial"/>
              </a:rPr>
              <a:t>P</a:t>
            </a:r>
            <a:r>
              <a:rPr lang="en-IN" sz="1300" b="1" spc="-25" dirty="0">
                <a:latin typeface="Arial"/>
                <a:cs typeface="Arial"/>
              </a:rPr>
              <a:t> </a:t>
            </a:r>
            <a:r>
              <a:rPr lang="en-IN" sz="1300" b="1" spc="-5" dirty="0">
                <a:latin typeface="Arial"/>
                <a:cs typeface="Arial"/>
              </a:rPr>
              <a:t>Lakshmi</a:t>
            </a:r>
            <a:r>
              <a:rPr lang="en-IN" sz="1300" b="1" spc="20" dirty="0"/>
              <a:t> </a:t>
            </a:r>
            <a:r>
              <a:rPr lang="en-IN" sz="1300" b="1" spc="-5" dirty="0">
                <a:latin typeface="Arial"/>
                <a:cs typeface="Arial"/>
              </a:rPr>
              <a:t>Vignesh</a:t>
            </a:r>
          </a:p>
          <a:p>
            <a:pPr marL="171450" marR="0" lvl="0" indent="-171450" rtl="0">
              <a:lnSpc>
                <a:spcPct val="100000"/>
              </a:lnSpc>
              <a:spcBef>
                <a:spcPts val="0"/>
              </a:spcBef>
              <a:spcAft>
                <a:spcPts val="0"/>
              </a:spcAft>
              <a:buClr>
                <a:srgbClr val="000000"/>
              </a:buClr>
              <a:buSzPts val="1400"/>
              <a:buFont typeface="Arial" panose="020B0604020202020204" pitchFamily="34" charset="0"/>
              <a:buChar char="•"/>
            </a:pPr>
            <a:r>
              <a:rPr lang="en-IN" sz="1300" b="1" spc="-114" dirty="0">
                <a:latin typeface="Verdana"/>
                <a:cs typeface="Verdana"/>
              </a:rPr>
              <a:t>BU21EECE0100487  </a:t>
            </a:r>
            <a:r>
              <a:rPr lang="en-IN" sz="1300" b="1" spc="-5" dirty="0" err="1">
                <a:latin typeface="Arial"/>
                <a:cs typeface="Arial"/>
              </a:rPr>
              <a:t>Lalam</a:t>
            </a:r>
            <a:r>
              <a:rPr lang="en-IN" sz="1300" b="1" spc="5" dirty="0">
                <a:latin typeface="Arial"/>
                <a:cs typeface="Arial"/>
              </a:rPr>
              <a:t> </a:t>
            </a:r>
            <a:r>
              <a:rPr lang="en-IN" sz="1300" b="1" spc="-5" dirty="0">
                <a:latin typeface="Arial"/>
                <a:cs typeface="Arial"/>
              </a:rPr>
              <a:t>Jithendhra</a:t>
            </a:r>
          </a:p>
          <a:p>
            <a:pPr marL="171450" marR="0" lvl="0" indent="-171450" rtl="0">
              <a:lnSpc>
                <a:spcPct val="100000"/>
              </a:lnSpc>
              <a:spcBef>
                <a:spcPts val="0"/>
              </a:spcBef>
              <a:spcAft>
                <a:spcPts val="0"/>
              </a:spcAft>
              <a:buClr>
                <a:srgbClr val="000000"/>
              </a:buClr>
              <a:buSzPts val="1400"/>
              <a:buFont typeface="Arial" panose="020B0604020202020204" pitchFamily="34" charset="0"/>
              <a:buChar char="•"/>
            </a:pPr>
            <a:r>
              <a:rPr lang="en-IN" sz="1300" b="1" spc="-114" dirty="0">
                <a:latin typeface="Verdana"/>
                <a:cs typeface="Verdana"/>
              </a:rPr>
              <a:t>BU21EECE0100104</a:t>
            </a:r>
            <a:r>
              <a:rPr lang="en-IN" sz="1300" b="1" spc="20" dirty="0">
                <a:latin typeface="Verdana"/>
                <a:cs typeface="Verdana"/>
              </a:rPr>
              <a:t> </a:t>
            </a:r>
            <a:r>
              <a:rPr lang="en-IN" sz="1300" b="1" spc="-5" dirty="0">
                <a:latin typeface="Arial"/>
                <a:cs typeface="Arial"/>
              </a:rPr>
              <a:t>Moda</a:t>
            </a:r>
            <a:r>
              <a:rPr lang="en-IN" sz="1300" b="1" spc="25" dirty="0">
                <a:latin typeface="Arial"/>
                <a:cs typeface="Arial"/>
              </a:rPr>
              <a:t> </a:t>
            </a:r>
            <a:r>
              <a:rPr lang="en-IN" sz="1300" b="1" spc="-10" dirty="0" err="1">
                <a:latin typeface="Arial"/>
                <a:cs typeface="Arial"/>
              </a:rPr>
              <a:t>SriRangaManjula</a:t>
            </a:r>
            <a:endParaRPr lang="en-IN" sz="1300" b="1" spc="-10" dirty="0">
              <a:latin typeface="Arial"/>
              <a:cs typeface="Arial"/>
            </a:endParaRPr>
          </a:p>
        </p:txBody>
      </p:sp>
      <p:sp>
        <p:nvSpPr>
          <p:cNvPr id="20" name="Google Shape;111;p1">
            <a:extLst>
              <a:ext uri="{FF2B5EF4-FFF2-40B4-BE49-F238E27FC236}">
                <a16:creationId xmlns:a16="http://schemas.microsoft.com/office/drawing/2014/main" id="{663FF154-6303-06EF-099B-905F19C206B2}"/>
              </a:ext>
            </a:extLst>
          </p:cNvPr>
          <p:cNvSpPr/>
          <p:nvPr/>
        </p:nvSpPr>
        <p:spPr>
          <a:xfrm>
            <a:off x="8900295" y="4878167"/>
            <a:ext cx="2559868" cy="1436250"/>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a:buNone/>
            </a:pPr>
            <a:r>
              <a:rPr lang="en-US" sz="1400" b="1" i="0" u="none" strike="noStrike" cap="none" dirty="0">
                <a:solidFill>
                  <a:schemeClr val="dk1"/>
                </a:solidFill>
                <a:latin typeface="Montserrat Medium"/>
                <a:ea typeface="Montserrat Medium"/>
                <a:cs typeface="Montserrat Medium"/>
                <a:sym typeface="Montserrat Medium"/>
              </a:rPr>
              <a:t> </a:t>
            </a:r>
          </a:p>
          <a:p>
            <a:pPr marL="12700">
              <a:lnSpc>
                <a:spcPct val="100000"/>
              </a:lnSpc>
              <a:spcBef>
                <a:spcPts val="100"/>
              </a:spcBef>
            </a:pPr>
            <a:r>
              <a:rPr lang="en-IN" sz="1400" b="1" dirty="0">
                <a:latin typeface="Verdana"/>
                <a:cs typeface="Verdana"/>
              </a:rPr>
              <a:t>       P</a:t>
            </a:r>
            <a:r>
              <a:rPr lang="en-IN" sz="1400" b="1" spc="-105" dirty="0">
                <a:latin typeface="Verdana"/>
                <a:cs typeface="Verdana"/>
              </a:rPr>
              <a:t>r</a:t>
            </a:r>
            <a:r>
              <a:rPr lang="en-IN" sz="1400" b="1" spc="-45" dirty="0">
                <a:latin typeface="Verdana"/>
                <a:cs typeface="Verdana"/>
              </a:rPr>
              <a:t>o</a:t>
            </a:r>
            <a:r>
              <a:rPr lang="en-IN" sz="1400" b="1" spc="-50" dirty="0">
                <a:latin typeface="Verdana"/>
                <a:cs typeface="Verdana"/>
              </a:rPr>
              <a:t>ject</a:t>
            </a:r>
            <a:r>
              <a:rPr lang="en-IN" sz="1400" b="1" spc="-105" dirty="0">
                <a:latin typeface="Verdana"/>
                <a:cs typeface="Verdana"/>
              </a:rPr>
              <a:t> </a:t>
            </a:r>
            <a:r>
              <a:rPr lang="en-IN" sz="1400" b="1" spc="-15" dirty="0">
                <a:latin typeface="Verdana"/>
                <a:cs typeface="Verdana"/>
              </a:rPr>
              <a:t>Me</a:t>
            </a:r>
            <a:r>
              <a:rPr lang="en-IN" sz="1400" b="1" spc="-35" dirty="0">
                <a:latin typeface="Verdana"/>
                <a:cs typeface="Verdana"/>
              </a:rPr>
              <a:t>nto</a:t>
            </a:r>
            <a:r>
              <a:rPr lang="en-IN" sz="1400" b="1" spc="-105" dirty="0">
                <a:latin typeface="Verdana"/>
                <a:cs typeface="Verdana"/>
              </a:rPr>
              <a:t>r</a:t>
            </a:r>
            <a:r>
              <a:rPr lang="en-IN" sz="1400" b="1" spc="-200" dirty="0">
                <a:latin typeface="Verdana"/>
                <a:cs typeface="Verdana"/>
              </a:rPr>
              <a:t>:</a:t>
            </a:r>
            <a:endParaRPr lang="en-IN" dirty="0">
              <a:latin typeface="Verdana"/>
              <a:cs typeface="Verdana"/>
            </a:endParaRPr>
          </a:p>
          <a:p>
            <a:pPr marL="12700">
              <a:lnSpc>
                <a:spcPct val="100000"/>
              </a:lnSpc>
              <a:spcBef>
                <a:spcPts val="100"/>
              </a:spcBef>
            </a:pPr>
            <a:r>
              <a:rPr lang="en-IN" sz="1400" b="1" spc="-100" dirty="0">
                <a:latin typeface="Verdana"/>
                <a:cs typeface="Verdana"/>
              </a:rPr>
              <a:t>         S</a:t>
            </a:r>
            <a:r>
              <a:rPr lang="en-IN" sz="1400" b="1" spc="-50" dirty="0">
                <a:latin typeface="Verdana"/>
                <a:cs typeface="Verdana"/>
              </a:rPr>
              <a:t>anhita</a:t>
            </a:r>
            <a:r>
              <a:rPr lang="en-IN" sz="1400" b="1" spc="-110" dirty="0">
                <a:latin typeface="Verdana"/>
                <a:cs typeface="Verdana"/>
              </a:rPr>
              <a:t> </a:t>
            </a:r>
            <a:r>
              <a:rPr lang="en-IN" sz="1400" b="1" spc="-30" dirty="0">
                <a:latin typeface="Verdana"/>
                <a:cs typeface="Verdana"/>
              </a:rPr>
              <a:t>Mann</a:t>
            </a:r>
            <a:r>
              <a:rPr lang="en-IN" sz="1400" b="1" spc="-70" dirty="0">
                <a:latin typeface="Verdana"/>
                <a:cs typeface="Verdana"/>
              </a:rPr>
              <a:t>a</a:t>
            </a:r>
          </a:p>
          <a:p>
            <a:pPr marL="12700">
              <a:lnSpc>
                <a:spcPct val="100000"/>
              </a:lnSpc>
              <a:spcBef>
                <a:spcPts val="100"/>
              </a:spcBef>
            </a:pPr>
            <a:r>
              <a:rPr lang="en-IN" b="1" spc="-70" dirty="0">
                <a:latin typeface="Verdana"/>
                <a:cs typeface="Verdana"/>
              </a:rPr>
              <a:t>PROJECT CORDINATOR:</a:t>
            </a:r>
          </a:p>
          <a:p>
            <a:pPr marL="12700">
              <a:lnSpc>
                <a:spcPct val="100000"/>
              </a:lnSpc>
              <a:spcBef>
                <a:spcPts val="100"/>
              </a:spcBef>
            </a:pPr>
            <a:r>
              <a:rPr lang="en-IN" sz="1400" b="1" spc="-70" dirty="0">
                <a:latin typeface="Verdana"/>
                <a:cs typeface="Verdana"/>
              </a:rPr>
              <a:t>       Dr Ambar Bajpai</a:t>
            </a:r>
            <a:endParaRPr lang="en-IN" sz="1400" dirty="0">
              <a:latin typeface="Verdana"/>
              <a:cs typeface="Verdana"/>
            </a:endParaRPr>
          </a:p>
          <a:p>
            <a:pPr marR="0" lvl="0" algn="ctr" rtl="0">
              <a:lnSpc>
                <a:spcPct val="100000"/>
              </a:lnSpc>
              <a:spcBef>
                <a:spcPts val="0"/>
              </a:spcBef>
              <a:spcAft>
                <a:spcPts val="0"/>
              </a:spcAft>
              <a:buClr>
                <a:srgbClr val="000000"/>
              </a:buClr>
              <a:buSzPts val="1400"/>
            </a:pPr>
            <a:endParaRPr lang="en-US" sz="1400" b="1" i="0" u="none" strike="noStrike" cap="none" dirty="0">
              <a:solidFill>
                <a:schemeClr val="dk1"/>
              </a:solidFill>
              <a:latin typeface="Montserrat Medium"/>
              <a:ea typeface="Arial"/>
              <a:cs typeface="Arial"/>
              <a:sym typeface="Montserrat Medium"/>
            </a:endParaRPr>
          </a:p>
        </p:txBody>
      </p:sp>
      <p:pic>
        <p:nvPicPr>
          <p:cNvPr id="21" name="Google Shape;67;p1">
            <a:extLst>
              <a:ext uri="{FF2B5EF4-FFF2-40B4-BE49-F238E27FC236}">
                <a16:creationId xmlns:a16="http://schemas.microsoft.com/office/drawing/2014/main" id="{14559E83-6276-698C-A2DC-9D1D6C0E44CD}"/>
              </a:ext>
            </a:extLst>
          </p:cNvPr>
          <p:cNvPicPr preferRelativeResize="0"/>
          <p:nvPr/>
        </p:nvPicPr>
        <p:blipFill rotWithShape="1">
          <a:blip r:embed="rId3">
            <a:alphaModFix/>
          </a:blip>
          <a:srcRect/>
          <a:stretch/>
        </p:blipFill>
        <p:spPr>
          <a:xfrm>
            <a:off x="4601352" y="1778687"/>
            <a:ext cx="2674631" cy="1245671"/>
          </a:xfrm>
          <a:prstGeom prst="rect">
            <a:avLst/>
          </a:prstGeom>
          <a:noFill/>
          <a:ln>
            <a:noFill/>
          </a:ln>
        </p:spPr>
      </p:pic>
      <p:sp>
        <p:nvSpPr>
          <p:cNvPr id="22" name="Google Shape;88;p1">
            <a:extLst>
              <a:ext uri="{FF2B5EF4-FFF2-40B4-BE49-F238E27FC236}">
                <a16:creationId xmlns:a16="http://schemas.microsoft.com/office/drawing/2014/main" id="{8CF9D16E-FF17-2A50-8767-3A06BCEC2AD9}"/>
              </a:ext>
            </a:extLst>
          </p:cNvPr>
          <p:cNvSpPr txBox="1"/>
          <p:nvPr/>
        </p:nvSpPr>
        <p:spPr>
          <a:xfrm>
            <a:off x="284672" y="133054"/>
            <a:ext cx="11421373" cy="95406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t>Image &amp; Video Processing, Analysis of Traffic Signal Areas to Find Emergency Vehicles Using Deep Learning Models</a:t>
            </a:r>
          </a:p>
        </p:txBody>
      </p:sp>
      <p:sp>
        <p:nvSpPr>
          <p:cNvPr id="23" name="Google Shape;88;p1">
            <a:extLst>
              <a:ext uri="{FF2B5EF4-FFF2-40B4-BE49-F238E27FC236}">
                <a16:creationId xmlns:a16="http://schemas.microsoft.com/office/drawing/2014/main" id="{D8F66EB9-9CBE-8ACD-E616-93A5AE55CF5C}"/>
              </a:ext>
            </a:extLst>
          </p:cNvPr>
          <p:cNvSpPr txBox="1"/>
          <p:nvPr/>
        </p:nvSpPr>
        <p:spPr>
          <a:xfrm>
            <a:off x="4106192" y="1072201"/>
            <a:ext cx="4005016" cy="400069"/>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000" b="1" i="0" u="none" strike="noStrike" cap="none" dirty="0">
                <a:solidFill>
                  <a:srgbClr val="007069"/>
                </a:solidFill>
                <a:latin typeface="Open Sans"/>
                <a:ea typeface="Open Sans"/>
                <a:cs typeface="Open Sans"/>
                <a:sym typeface="Open Sans"/>
              </a:rPr>
              <a:t>Mid-Review 1</a:t>
            </a:r>
            <a:endParaRPr lang="en-US" sz="2000" dirty="0"/>
          </a:p>
        </p:txBody>
      </p:sp>
      <p:sp>
        <p:nvSpPr>
          <p:cNvPr id="25" name="Google Shape;120;p76">
            <a:extLst>
              <a:ext uri="{FF2B5EF4-FFF2-40B4-BE49-F238E27FC236}">
                <a16:creationId xmlns:a16="http://schemas.microsoft.com/office/drawing/2014/main" id="{38A183C7-510B-0906-FECD-64BA2B628A0E}"/>
              </a:ext>
            </a:extLst>
          </p:cNvPr>
          <p:cNvSpPr/>
          <p:nvPr/>
        </p:nvSpPr>
        <p:spPr>
          <a:xfrm>
            <a:off x="133754" y="3194604"/>
            <a:ext cx="2432050" cy="468792"/>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AY 2021-25 </a:t>
            </a:r>
            <a:endParaRPr sz="900" b="1" i="0" u="none" strike="noStrike" cap="none" dirty="0">
              <a:solidFill>
                <a:srgbClr val="000000"/>
              </a:solidFill>
              <a:latin typeface="Arial"/>
              <a:ea typeface="Arial"/>
              <a:cs typeface="Arial"/>
              <a:sym typeface="Arial"/>
            </a:endParaRPr>
          </a:p>
        </p:txBody>
      </p:sp>
      <p:sp>
        <p:nvSpPr>
          <p:cNvPr id="26" name="Google Shape;120;p76">
            <a:extLst>
              <a:ext uri="{FF2B5EF4-FFF2-40B4-BE49-F238E27FC236}">
                <a16:creationId xmlns:a16="http://schemas.microsoft.com/office/drawing/2014/main" id="{B3C9655A-2680-CBD4-341A-460C55A63157}"/>
              </a:ext>
            </a:extLst>
          </p:cNvPr>
          <p:cNvSpPr/>
          <p:nvPr/>
        </p:nvSpPr>
        <p:spPr>
          <a:xfrm>
            <a:off x="9156701" y="2965412"/>
            <a:ext cx="2901546" cy="818907"/>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Major Project</a:t>
            </a:r>
          </a:p>
          <a:p>
            <a:pPr marL="0" marR="0" lvl="0" indent="0" algn="ctr" rtl="0">
              <a:lnSpc>
                <a:spcPct val="100000"/>
              </a:lnSpc>
              <a:spcBef>
                <a:spcPts val="0"/>
              </a:spcBef>
              <a:spcAft>
                <a:spcPts val="0"/>
              </a:spcAft>
              <a:buClr>
                <a:srgbClr val="000000"/>
              </a:buClr>
              <a:buSzPts val="3600"/>
              <a:buFont typeface="Arial"/>
              <a:buNone/>
            </a:pPr>
            <a:r>
              <a:rPr lang="en-US" sz="1800" b="1" i="0" u="none" strike="noStrike" cap="none" dirty="0">
                <a:solidFill>
                  <a:schemeClr val="lt1"/>
                </a:solidFill>
                <a:latin typeface="Verdana"/>
                <a:ea typeface="Verdana"/>
                <a:cs typeface="Verdana"/>
                <a:sym typeface="Verdana"/>
              </a:rPr>
              <a:t>Project ID: </a:t>
            </a:r>
            <a:r>
              <a:rPr lang="en-US" sz="1800" b="1" dirty="0">
                <a:solidFill>
                  <a:schemeClr val="lt1"/>
                </a:solidFill>
                <a:latin typeface="Verdana"/>
                <a:ea typeface="Verdana"/>
                <a:cs typeface="Verdana"/>
                <a:sym typeface="Verdana"/>
              </a:rPr>
              <a:t>A11</a:t>
            </a:r>
            <a:endParaRPr lang="en-US" sz="1800" b="1" i="0" u="none" strike="noStrike" cap="none" dirty="0">
              <a:solidFill>
                <a:schemeClr val="lt1"/>
              </a:solidFill>
              <a:latin typeface="Verdana"/>
              <a:ea typeface="Verdana"/>
              <a:cs typeface="Verdana"/>
              <a:sym typeface="Verdana"/>
            </a:endParaRPr>
          </a:p>
        </p:txBody>
      </p:sp>
    </p:spTree>
    <p:extLst>
      <p:ext uri="{BB962C8B-B14F-4D97-AF65-F5344CB8AC3E}">
        <p14:creationId xmlns:p14="http://schemas.microsoft.com/office/powerpoint/2010/main" val="2901330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665393E-E2FD-7AD2-BB4A-0872DDEC385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dirty="0"/>
          </a:p>
        </p:txBody>
      </p:sp>
      <p:pic>
        <p:nvPicPr>
          <p:cNvPr id="5" name="Picture 4">
            <a:extLst>
              <a:ext uri="{FF2B5EF4-FFF2-40B4-BE49-F238E27FC236}">
                <a16:creationId xmlns:a16="http://schemas.microsoft.com/office/drawing/2014/main" id="{94AAA25B-6CA4-CC81-B4A0-B3927548CFD6}"/>
              </a:ext>
            </a:extLst>
          </p:cNvPr>
          <p:cNvPicPr>
            <a:picLocks noChangeAspect="1"/>
          </p:cNvPicPr>
          <p:nvPr/>
        </p:nvPicPr>
        <p:blipFill>
          <a:blip r:embed="rId2"/>
          <a:stretch>
            <a:fillRect/>
          </a:stretch>
        </p:blipFill>
        <p:spPr>
          <a:xfrm>
            <a:off x="485362" y="1288167"/>
            <a:ext cx="3953274" cy="2423411"/>
          </a:xfrm>
          <a:prstGeom prst="rect">
            <a:avLst/>
          </a:prstGeom>
        </p:spPr>
      </p:pic>
      <p:pic>
        <p:nvPicPr>
          <p:cNvPr id="7" name="Picture 6">
            <a:extLst>
              <a:ext uri="{FF2B5EF4-FFF2-40B4-BE49-F238E27FC236}">
                <a16:creationId xmlns:a16="http://schemas.microsoft.com/office/drawing/2014/main" id="{5C1C620C-534F-9F16-7448-1FA60E5B1914}"/>
              </a:ext>
            </a:extLst>
          </p:cNvPr>
          <p:cNvPicPr>
            <a:picLocks noChangeAspect="1"/>
          </p:cNvPicPr>
          <p:nvPr/>
        </p:nvPicPr>
        <p:blipFill>
          <a:blip r:embed="rId3"/>
          <a:stretch>
            <a:fillRect/>
          </a:stretch>
        </p:blipFill>
        <p:spPr>
          <a:xfrm>
            <a:off x="7894679" y="1187046"/>
            <a:ext cx="3500867" cy="2625651"/>
          </a:xfrm>
          <a:prstGeom prst="rect">
            <a:avLst/>
          </a:prstGeom>
        </p:spPr>
      </p:pic>
      <p:pic>
        <p:nvPicPr>
          <p:cNvPr id="8" name="Picture 7">
            <a:extLst>
              <a:ext uri="{FF2B5EF4-FFF2-40B4-BE49-F238E27FC236}">
                <a16:creationId xmlns:a16="http://schemas.microsoft.com/office/drawing/2014/main" id="{FD49EC8D-8E9D-49FC-F389-20EB3C7D3161}"/>
              </a:ext>
            </a:extLst>
          </p:cNvPr>
          <p:cNvPicPr>
            <a:picLocks noChangeAspect="1"/>
          </p:cNvPicPr>
          <p:nvPr/>
        </p:nvPicPr>
        <p:blipFill>
          <a:blip r:embed="rId4"/>
          <a:stretch>
            <a:fillRect/>
          </a:stretch>
        </p:blipFill>
        <p:spPr>
          <a:xfrm>
            <a:off x="4664267" y="2680879"/>
            <a:ext cx="3016108" cy="3016108"/>
          </a:xfrm>
          <a:prstGeom prst="rect">
            <a:avLst/>
          </a:prstGeom>
        </p:spPr>
      </p:pic>
      <p:sp>
        <p:nvSpPr>
          <p:cNvPr id="2" name="TextBox 1">
            <a:extLst>
              <a:ext uri="{FF2B5EF4-FFF2-40B4-BE49-F238E27FC236}">
                <a16:creationId xmlns:a16="http://schemas.microsoft.com/office/drawing/2014/main" id="{00494CDB-8657-CEDD-EB62-094DE157917B}"/>
              </a:ext>
            </a:extLst>
          </p:cNvPr>
          <p:cNvSpPr txBox="1"/>
          <p:nvPr/>
        </p:nvSpPr>
        <p:spPr>
          <a:xfrm>
            <a:off x="5382883" y="500332"/>
            <a:ext cx="1440611" cy="307777"/>
          </a:xfrm>
          <a:prstGeom prst="rect">
            <a:avLst/>
          </a:prstGeom>
          <a:noFill/>
        </p:spPr>
        <p:txBody>
          <a:bodyPr wrap="square" rtlCol="0">
            <a:spAutoFit/>
          </a:bodyPr>
          <a:lstStyle/>
          <a:p>
            <a:r>
              <a:rPr lang="en-US" b="1" dirty="0"/>
              <a:t>PREDICTIONS</a:t>
            </a:r>
          </a:p>
        </p:txBody>
      </p:sp>
    </p:spTree>
    <p:extLst>
      <p:ext uri="{BB962C8B-B14F-4D97-AF65-F5344CB8AC3E}">
        <p14:creationId xmlns:p14="http://schemas.microsoft.com/office/powerpoint/2010/main" val="3544098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EA39C1-D377-60E2-8008-D0CE74CFB4E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E4D902A-4A11-A883-F56B-2B2E0E02CFA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dirty="0"/>
          </a:p>
        </p:txBody>
      </p:sp>
      <p:sp>
        <p:nvSpPr>
          <p:cNvPr id="4" name="Google Shape;125;p3">
            <a:extLst>
              <a:ext uri="{FF2B5EF4-FFF2-40B4-BE49-F238E27FC236}">
                <a16:creationId xmlns:a16="http://schemas.microsoft.com/office/drawing/2014/main" id="{9399CA19-6992-ED4F-DDB1-2C8F259713D2}"/>
              </a:ext>
            </a:extLst>
          </p:cNvPr>
          <p:cNvSpPr txBox="1"/>
          <p:nvPr/>
        </p:nvSpPr>
        <p:spPr>
          <a:xfrm>
            <a:off x="857863" y="250707"/>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1BB3B142-E0FF-6915-9491-0397A72976F8}"/>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213995" marR="489584">
              <a:lnSpc>
                <a:spcPct val="100000"/>
              </a:lnSpc>
              <a:buSzPct val="93750"/>
              <a:buChar char="•"/>
              <a:tabLst>
                <a:tab pos="286385" algn="l"/>
              </a:tabLst>
            </a:pPr>
            <a:endParaRPr lang="en-US" sz="1600" spc="-10" dirty="0">
              <a:latin typeface="Times New Roman"/>
              <a:cs typeface="Times New Roman"/>
            </a:endParaRPr>
          </a:p>
          <a:p>
            <a:r>
              <a:rPr lang="en-IN" sz="1600" b="1" dirty="0">
                <a:latin typeface="Times New Roman"/>
                <a:cs typeface="Times New Roman"/>
              </a:rPr>
              <a:t>Iteration</a:t>
            </a:r>
            <a:r>
              <a:rPr lang="en-IN" sz="1600" b="1" spc="-50" dirty="0">
                <a:latin typeface="Times New Roman"/>
                <a:cs typeface="Times New Roman"/>
              </a:rPr>
              <a:t> 2</a:t>
            </a:r>
            <a:r>
              <a:rPr lang="en-IN" sz="1600" b="1" dirty="0">
                <a:latin typeface="Times New Roman"/>
                <a:cs typeface="Times New Roman"/>
              </a:rPr>
              <a:t>:</a:t>
            </a:r>
          </a:p>
          <a:p>
            <a:pPr marL="213995" marR="489584" algn="just">
              <a:buSzPct val="93750"/>
              <a:buFont typeface="Arial"/>
              <a:buChar char="•"/>
              <a:tabLst>
                <a:tab pos="286385" algn="l"/>
              </a:tabLst>
            </a:pPr>
            <a:r>
              <a:rPr lang="en-US" sz="1600" dirty="0">
                <a:latin typeface="Times New Roman" panose="02020603050405020304" pitchFamily="18" charset="0"/>
                <a:cs typeface="Times New Roman" panose="02020603050405020304" pitchFamily="18" charset="0"/>
              </a:rPr>
              <a:t> We have enhanced the accuracy of detecting high-priority vehicles (ambulances and fire engines) as well as other vehicles, such as bikes, cars, and motorcycles, while further improving the system's overall performance. </a:t>
            </a:r>
          </a:p>
          <a:p>
            <a:pPr marL="213995" marR="489584" algn="just">
              <a:buSzPct val="93750"/>
              <a:buFont typeface="Arial"/>
              <a:buChar char="•"/>
              <a:tabLst>
                <a:tab pos="286385" algn="l"/>
              </a:tabLst>
            </a:pPr>
            <a:r>
              <a:rPr lang="en-US" sz="1600" dirty="0">
                <a:latin typeface="Times New Roman" panose="02020603050405020304" pitchFamily="18" charset="0"/>
                <a:cs typeface="Times New Roman" panose="02020603050405020304" pitchFamily="18" charset="0"/>
              </a:rPr>
              <a:t> Additionally, we utilized instance segmentation to classify each vehicle type, including bikes, cars, ambulances, and fire engines, which significantly boosted detection accuracy.</a:t>
            </a:r>
          </a:p>
          <a:p>
            <a:pPr marL="213995" marR="489584">
              <a:lnSpc>
                <a:spcPct val="100000"/>
              </a:lnSpc>
              <a:buSzPct val="93750"/>
              <a:buChar char="•"/>
              <a:tabLst>
                <a:tab pos="286385" algn="l"/>
              </a:tabLst>
            </a:pPr>
            <a:endParaRPr lang="en-IN" sz="1600" b="1" spc="-10" dirty="0">
              <a:latin typeface="Times New Roman"/>
              <a:cs typeface="Times New Roman"/>
            </a:endParaRPr>
          </a:p>
          <a:p>
            <a:pPr marL="213995" marR="5080">
              <a:lnSpc>
                <a:spcPct val="100000"/>
              </a:lnSpc>
              <a:spcBef>
                <a:spcPts val="1055"/>
              </a:spcBef>
              <a:buSzPct val="91666"/>
              <a:tabLst>
                <a:tab pos="268605" algn="l"/>
              </a:tabLst>
            </a:pPr>
            <a:r>
              <a:rPr lang="en-IN" sz="1600" dirty="0">
                <a:latin typeface="Verdana" panose="020B0604030504040204" pitchFamily="34" charset="0"/>
                <a:ea typeface="Verdana" panose="020B0604030504040204" pitchFamily="34" charset="0"/>
              </a:rPr>
              <a:t>		            Label mapping                                                    Annotation Results</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844A8775-58CA-17CB-93F3-5E5DF62D15EE}"/>
              </a:ext>
            </a:extLst>
          </p:cNvPr>
          <p:cNvPicPr>
            <a:picLocks noChangeAspect="1"/>
          </p:cNvPicPr>
          <p:nvPr/>
        </p:nvPicPr>
        <p:blipFill>
          <a:blip r:embed="rId2"/>
          <a:stretch>
            <a:fillRect/>
          </a:stretch>
        </p:blipFill>
        <p:spPr>
          <a:xfrm>
            <a:off x="2415108" y="3141979"/>
            <a:ext cx="3092104" cy="3092104"/>
          </a:xfrm>
          <a:prstGeom prst="rect">
            <a:avLst/>
          </a:prstGeom>
        </p:spPr>
      </p:pic>
      <p:pic>
        <p:nvPicPr>
          <p:cNvPr id="13" name="Picture 12">
            <a:extLst>
              <a:ext uri="{FF2B5EF4-FFF2-40B4-BE49-F238E27FC236}">
                <a16:creationId xmlns:a16="http://schemas.microsoft.com/office/drawing/2014/main" id="{7C38F526-3300-8EC2-3118-3097BD7A25AB}"/>
              </a:ext>
            </a:extLst>
          </p:cNvPr>
          <p:cNvPicPr>
            <a:picLocks noChangeAspect="1"/>
          </p:cNvPicPr>
          <p:nvPr/>
        </p:nvPicPr>
        <p:blipFill>
          <a:blip r:embed="rId3"/>
          <a:stretch>
            <a:fillRect/>
          </a:stretch>
        </p:blipFill>
        <p:spPr>
          <a:xfrm>
            <a:off x="6277619" y="3141979"/>
            <a:ext cx="3625506" cy="3092104"/>
          </a:xfrm>
          <a:prstGeom prst="rect">
            <a:avLst/>
          </a:prstGeom>
        </p:spPr>
      </p:pic>
    </p:spTree>
    <p:extLst>
      <p:ext uri="{BB962C8B-B14F-4D97-AF65-F5344CB8AC3E}">
        <p14:creationId xmlns:p14="http://schemas.microsoft.com/office/powerpoint/2010/main" val="36956993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665393E-E2FD-7AD2-BB4A-0872DDEC385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dirty="0"/>
          </a:p>
        </p:txBody>
      </p:sp>
      <p:pic>
        <p:nvPicPr>
          <p:cNvPr id="2" name="output_video">
            <a:hlinkClick r:id="" action="ppaction://media"/>
            <a:extLst>
              <a:ext uri="{FF2B5EF4-FFF2-40B4-BE49-F238E27FC236}">
                <a16:creationId xmlns:a16="http://schemas.microsoft.com/office/drawing/2014/main" id="{6AC409FD-F4E6-4FC9-9A00-664EA5DDED7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65273" y="1121405"/>
            <a:ext cx="2997770" cy="3754510"/>
          </a:xfrm>
          <a:prstGeom prst="rect">
            <a:avLst/>
          </a:prstGeom>
        </p:spPr>
      </p:pic>
      <p:pic>
        <p:nvPicPr>
          <p:cNvPr id="6" name="Picture 5">
            <a:extLst>
              <a:ext uri="{FF2B5EF4-FFF2-40B4-BE49-F238E27FC236}">
                <a16:creationId xmlns:a16="http://schemas.microsoft.com/office/drawing/2014/main" id="{3FB96BFD-0D59-D198-343E-DBBC281CF83D}"/>
              </a:ext>
            </a:extLst>
          </p:cNvPr>
          <p:cNvPicPr>
            <a:picLocks noChangeAspect="1"/>
          </p:cNvPicPr>
          <p:nvPr/>
        </p:nvPicPr>
        <p:blipFill>
          <a:blip r:embed="rId5"/>
          <a:stretch>
            <a:fillRect/>
          </a:stretch>
        </p:blipFill>
        <p:spPr>
          <a:xfrm>
            <a:off x="5173826" y="1130031"/>
            <a:ext cx="5200201" cy="3754510"/>
          </a:xfrm>
          <a:prstGeom prst="rect">
            <a:avLst/>
          </a:prstGeom>
        </p:spPr>
      </p:pic>
      <p:sp>
        <p:nvSpPr>
          <p:cNvPr id="4" name="TextBox 3">
            <a:extLst>
              <a:ext uri="{FF2B5EF4-FFF2-40B4-BE49-F238E27FC236}">
                <a16:creationId xmlns:a16="http://schemas.microsoft.com/office/drawing/2014/main" id="{A0C9886B-EFAF-7EC1-0379-5AD27D55C759}"/>
              </a:ext>
            </a:extLst>
          </p:cNvPr>
          <p:cNvSpPr txBox="1"/>
          <p:nvPr/>
        </p:nvSpPr>
        <p:spPr>
          <a:xfrm>
            <a:off x="3761117" y="169638"/>
            <a:ext cx="2734573" cy="477054"/>
          </a:xfrm>
          <a:prstGeom prst="rect">
            <a:avLst/>
          </a:prstGeom>
          <a:noFill/>
        </p:spPr>
        <p:txBody>
          <a:bodyPr wrap="square" rtlCol="0">
            <a:spAutoFit/>
          </a:bodyPr>
          <a:lstStyle/>
          <a:p>
            <a:r>
              <a:rPr lang="en-US" sz="2500" b="1" dirty="0">
                <a:latin typeface="Times New Roman" panose="02020603050405020304" pitchFamily="18" charset="0"/>
                <a:cs typeface="Times New Roman" panose="02020603050405020304" pitchFamily="18" charset="0"/>
              </a:rPr>
              <a:t>          I2 - Results</a:t>
            </a:r>
          </a:p>
        </p:txBody>
      </p:sp>
      <p:sp>
        <p:nvSpPr>
          <p:cNvPr id="5" name="TextBox 4">
            <a:extLst>
              <a:ext uri="{FF2B5EF4-FFF2-40B4-BE49-F238E27FC236}">
                <a16:creationId xmlns:a16="http://schemas.microsoft.com/office/drawing/2014/main" id="{9CAA30D6-BA3E-C9AC-7813-7C576D35AEF3}"/>
              </a:ext>
            </a:extLst>
          </p:cNvPr>
          <p:cNvSpPr txBox="1"/>
          <p:nvPr/>
        </p:nvSpPr>
        <p:spPr>
          <a:xfrm>
            <a:off x="3140301" y="5090881"/>
            <a:ext cx="3743863" cy="461665"/>
          </a:xfrm>
          <a:prstGeom prst="rect">
            <a:avLst/>
          </a:prstGeom>
          <a:noFill/>
        </p:spPr>
        <p:txBody>
          <a:bodyPr wrap="square" rtlCol="0">
            <a:spAutoFit/>
          </a:bodyPr>
          <a:lstStyle/>
          <a:p>
            <a:r>
              <a:rPr lang="en-US" sz="2400" dirty="0">
                <a:solidFill>
                  <a:schemeClr val="tx1"/>
                </a:solidFill>
                <a:latin typeface="Times New Roman" panose="02020603050405020304" pitchFamily="18" charset="0"/>
                <a:cs typeface="Times New Roman" panose="02020603050405020304" pitchFamily="18" charset="0"/>
              </a:rPr>
              <a:t>Vehicle Segmentation</a:t>
            </a:r>
          </a:p>
        </p:txBody>
      </p:sp>
    </p:spTree>
    <p:extLst>
      <p:ext uri="{BB962C8B-B14F-4D97-AF65-F5344CB8AC3E}">
        <p14:creationId xmlns:p14="http://schemas.microsoft.com/office/powerpoint/2010/main" val="295189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36A468-E8E1-5234-576E-94633D5F4649}"/>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B2D2D38-7E29-808E-AAFB-6B9BCE57985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dirty="0"/>
          </a:p>
        </p:txBody>
      </p:sp>
      <p:sp>
        <p:nvSpPr>
          <p:cNvPr id="4" name="Google Shape;125;p3">
            <a:extLst>
              <a:ext uri="{FF2B5EF4-FFF2-40B4-BE49-F238E27FC236}">
                <a16:creationId xmlns:a16="http://schemas.microsoft.com/office/drawing/2014/main" id="{9AB44429-0C86-28AD-5473-74444E613ABE}"/>
              </a:ext>
            </a:extLst>
          </p:cNvPr>
          <p:cNvSpPr txBox="1"/>
          <p:nvPr/>
        </p:nvSpPr>
        <p:spPr>
          <a:xfrm>
            <a:off x="857863" y="250707"/>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9D649525-5869-9F9E-5E17-56298D9FA05A}"/>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endParaRPr lang="en-US" sz="2000" b="1" dirty="0">
              <a:latin typeface="Times New Roman"/>
              <a:cs typeface="Times New Roman"/>
            </a:endParaRPr>
          </a:p>
          <a:p>
            <a:r>
              <a:rPr lang="en-US" sz="2000" b="1" dirty="0">
                <a:latin typeface="Times New Roman"/>
                <a:cs typeface="Times New Roman"/>
              </a:rPr>
              <a:t>Final Testing Iteration and Results</a:t>
            </a:r>
            <a:r>
              <a:rPr lang="en-IN" sz="2000" b="1" dirty="0">
                <a:latin typeface="Times New Roman"/>
                <a:cs typeface="Times New Roman"/>
              </a:rPr>
              <a:t>:</a:t>
            </a:r>
          </a:p>
          <a:p>
            <a:endParaRPr lang="en-IN" sz="1600" b="1" dirty="0">
              <a:latin typeface="Times New Roman"/>
              <a:cs typeface="Times New Roman"/>
            </a:endParaRPr>
          </a:p>
          <a:p>
            <a:pPr marL="213995" marR="489584" algn="just">
              <a:buSzPct val="93750"/>
              <a:buFont typeface="Arial"/>
              <a:buChar char="•"/>
              <a:tabLst>
                <a:tab pos="286385" algn="l"/>
              </a:tabLst>
            </a:pPr>
            <a:r>
              <a:rPr lang="en-US" sz="1800" b="1" dirty="0">
                <a:latin typeface="Times New Roman" panose="02020603050405020304" pitchFamily="18" charset="0"/>
                <a:cs typeface="Times New Roman" panose="02020603050405020304" pitchFamily="18" charset="0"/>
              </a:rPr>
              <a:t> High-Accuracy Detection </a:t>
            </a:r>
            <a:r>
              <a:rPr lang="en-US" sz="1800" dirty="0">
                <a:latin typeface="Times New Roman" panose="02020603050405020304" pitchFamily="18" charset="0"/>
                <a:cs typeface="Times New Roman" panose="02020603050405020304" pitchFamily="18" charset="0"/>
              </a:rPr>
              <a:t>– The YOLOv11-seg.pt model achieved over 90% accuracy in detecting emergency vehicles after multiple iterations and data augmentation techniques. </a:t>
            </a:r>
          </a:p>
          <a:p>
            <a:pPr marL="213995" marR="489584" algn="just">
              <a:buSzPct val="93750"/>
              <a:tabLst>
                <a:tab pos="286385" algn="l"/>
              </a:tabLst>
            </a:pPr>
            <a:endParaRPr lang="en-US" sz="180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Distance-Based Signal Control </a:t>
            </a:r>
            <a:r>
              <a:rPr lang="en-US" sz="1800" dirty="0">
                <a:latin typeface="Times New Roman" panose="02020603050405020304" pitchFamily="18" charset="0"/>
                <a:cs typeface="Times New Roman" panose="02020603050405020304" pitchFamily="18" charset="0"/>
              </a:rPr>
              <a:t>– The system successfully estimated the distance of emergency vehicles from traffic signals and dynamically assigned clearance time ensuring priority-based traffic management.</a:t>
            </a:r>
          </a:p>
          <a:p>
            <a:pPr marL="213995" marR="489584" algn="just">
              <a:buSzPct val="93750"/>
              <a:buFont typeface="Arial"/>
              <a:buChar char="•"/>
              <a:tabLst>
                <a:tab pos="286385" algn="l"/>
              </a:tabLst>
            </a:pPr>
            <a:endParaRPr lang="en-US" sz="180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Multi-Vehicle Classification </a:t>
            </a:r>
            <a:r>
              <a:rPr lang="en-US" sz="1800" dirty="0">
                <a:latin typeface="Times New Roman" panose="02020603050405020304" pitchFamily="18" charset="0"/>
                <a:cs typeface="Times New Roman" panose="02020603050405020304" pitchFamily="18" charset="0"/>
              </a:rPr>
              <a:t>– Improved instance segmentation allowed the system to distinguish between emergency vehicles, cars, bikes, and auto-rickshaws with high confidence levels, enhancing overall traffic analysis.  </a:t>
            </a:r>
          </a:p>
          <a:p>
            <a:pPr marL="213995" marR="489584" algn="just">
              <a:buSzPct val="93750"/>
              <a:tabLst>
                <a:tab pos="286385" algn="l"/>
              </a:tabLst>
            </a:pPr>
            <a:endParaRPr lang="en-US" sz="180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Real-Time Performance </a:t>
            </a:r>
            <a:r>
              <a:rPr lang="en-US" sz="1800" dirty="0">
                <a:latin typeface="Times New Roman" panose="02020603050405020304" pitchFamily="18" charset="0"/>
                <a:cs typeface="Times New Roman" panose="02020603050405020304" pitchFamily="18" charset="0"/>
              </a:rPr>
              <a:t>– The final model processed live video feeds , detecting emergency vehicles and optimizing traffic signals efficiently, making it suitable for real-world deployment in smart traffic systems.</a:t>
            </a:r>
          </a:p>
          <a:p>
            <a:pPr marL="213995" marR="489584" algn="just">
              <a:buSzPct val="93750"/>
              <a:buFont typeface="Arial"/>
              <a:buChar char="•"/>
              <a:tabLst>
                <a:tab pos="286385" algn="l"/>
              </a:tabLst>
            </a:pPr>
            <a:endParaRPr lang="en-US" sz="1600" dirty="0">
              <a:latin typeface="Times New Roman" panose="02020603050405020304" pitchFamily="18" charset="0"/>
              <a:cs typeface="Times New Roman" panose="02020603050405020304" pitchFamily="18" charset="0"/>
            </a:endParaRPr>
          </a:p>
          <a:p>
            <a:pPr marL="213995" marR="489584" algn="just">
              <a:buSzPct val="93750"/>
              <a:tabLst>
                <a:tab pos="286385" algn="l"/>
              </a:tabLst>
            </a:pPr>
            <a:endParaRPr lang="en-US" sz="1600" dirty="0">
              <a:latin typeface="Times New Roman" panose="02020603050405020304" pitchFamily="18" charset="0"/>
              <a:cs typeface="Times New Roman" panose="02020603050405020304" pitchFamily="18" charset="0"/>
            </a:endParaRPr>
          </a:p>
          <a:p>
            <a:pPr marL="213995" marR="489584" algn="just">
              <a:buSzPct val="93750"/>
              <a:tabLst>
                <a:tab pos="286385" algn="l"/>
              </a:tabLst>
            </a:pPr>
            <a:endParaRPr lang="en-US" sz="1600" dirty="0">
              <a:latin typeface="Times New Roman" panose="02020603050405020304" pitchFamily="18" charset="0"/>
              <a:cs typeface="Times New Roman" panose="02020603050405020304" pitchFamily="18" charset="0"/>
            </a:endParaRPr>
          </a:p>
          <a:p>
            <a:pPr marL="213995" marR="5080">
              <a:lnSpc>
                <a:spcPct val="100000"/>
              </a:lnSpc>
              <a:spcBef>
                <a:spcPts val="1055"/>
              </a:spcBef>
              <a:buSzPct val="91666"/>
              <a:tabLst>
                <a:tab pos="268605" algn="l"/>
              </a:tabLst>
            </a:pPr>
            <a:r>
              <a:rPr lang="en-IN" sz="1600" dirty="0">
                <a:latin typeface="Verdana" panose="020B0604030504040204" pitchFamily="34" charset="0"/>
                <a:ea typeface="Verdana" panose="020B0604030504040204" pitchFamily="34" charset="0"/>
              </a:rPr>
              <a:t>		</a:t>
            </a: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207777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E9B568E-67E3-787E-2935-7B0F0EDB01E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dirty="0"/>
          </a:p>
        </p:txBody>
      </p:sp>
      <p:pic>
        <p:nvPicPr>
          <p:cNvPr id="4" name="Picture 3">
            <a:extLst>
              <a:ext uri="{FF2B5EF4-FFF2-40B4-BE49-F238E27FC236}">
                <a16:creationId xmlns:a16="http://schemas.microsoft.com/office/drawing/2014/main" id="{63ED27D7-CA98-B833-741F-BC910E4CCBF5}"/>
              </a:ext>
            </a:extLst>
          </p:cNvPr>
          <p:cNvPicPr>
            <a:picLocks noChangeAspect="1"/>
          </p:cNvPicPr>
          <p:nvPr/>
        </p:nvPicPr>
        <p:blipFill>
          <a:blip r:embed="rId2"/>
          <a:stretch>
            <a:fillRect/>
          </a:stretch>
        </p:blipFill>
        <p:spPr>
          <a:xfrm>
            <a:off x="214736" y="1653987"/>
            <a:ext cx="5563787" cy="4444253"/>
          </a:xfrm>
          <a:prstGeom prst="rect">
            <a:avLst/>
          </a:prstGeom>
        </p:spPr>
      </p:pic>
      <p:sp>
        <p:nvSpPr>
          <p:cNvPr id="7" name="TextBox 6">
            <a:extLst>
              <a:ext uri="{FF2B5EF4-FFF2-40B4-BE49-F238E27FC236}">
                <a16:creationId xmlns:a16="http://schemas.microsoft.com/office/drawing/2014/main" id="{1861A6F7-3D80-4E3A-91F8-54FD2838DB82}"/>
              </a:ext>
            </a:extLst>
          </p:cNvPr>
          <p:cNvSpPr txBox="1"/>
          <p:nvPr/>
        </p:nvSpPr>
        <p:spPr>
          <a:xfrm>
            <a:off x="568140" y="915153"/>
            <a:ext cx="6178922" cy="400110"/>
          </a:xfrm>
          <a:prstGeom prst="rect">
            <a:avLst/>
          </a:prstGeom>
          <a:noFill/>
        </p:spPr>
        <p:txBody>
          <a:bodyPr wrap="square">
            <a:spAutoFit/>
          </a:bodyPr>
          <a:lstStyle/>
          <a:p>
            <a:r>
              <a:rPr lang="en-IN" sz="2000" b="1" dirty="0">
                <a:latin typeface="Times New Roman" panose="02020603050405020304" pitchFamily="18" charset="0"/>
                <a:ea typeface="Verdana" panose="020B0604030504040204" pitchFamily="34" charset="0"/>
                <a:cs typeface="Times New Roman" panose="02020603050405020304" pitchFamily="18" charset="0"/>
              </a:rPr>
              <a:t>Confusion Matrix:</a:t>
            </a:r>
            <a:endParaRPr lang="en-IN" sz="2000" b="1"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2600E674-4DB9-8984-2BD9-A7BB212888A4}"/>
              </a:ext>
            </a:extLst>
          </p:cNvPr>
          <p:cNvPicPr>
            <a:picLocks noChangeAspect="1"/>
          </p:cNvPicPr>
          <p:nvPr/>
        </p:nvPicPr>
        <p:blipFill>
          <a:blip r:embed="rId3"/>
          <a:stretch>
            <a:fillRect/>
          </a:stretch>
        </p:blipFill>
        <p:spPr>
          <a:xfrm>
            <a:off x="6015317" y="1653989"/>
            <a:ext cx="6042212" cy="4518212"/>
          </a:xfrm>
          <a:prstGeom prst="rect">
            <a:avLst/>
          </a:prstGeom>
        </p:spPr>
      </p:pic>
    </p:spTree>
    <p:extLst>
      <p:ext uri="{BB962C8B-B14F-4D97-AF65-F5344CB8AC3E}">
        <p14:creationId xmlns:p14="http://schemas.microsoft.com/office/powerpoint/2010/main" val="2334887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13FA4B-F9B5-9216-1040-A50F39282B68}"/>
              </a:ext>
            </a:extLst>
          </p:cNvPr>
          <p:cNvPicPr>
            <a:picLocks noChangeAspect="1"/>
          </p:cNvPicPr>
          <p:nvPr/>
        </p:nvPicPr>
        <p:blipFill>
          <a:blip r:embed="rId2"/>
          <a:stretch>
            <a:fillRect/>
          </a:stretch>
        </p:blipFill>
        <p:spPr>
          <a:xfrm>
            <a:off x="1554517" y="1197281"/>
            <a:ext cx="3885120" cy="2589068"/>
          </a:xfrm>
          <a:prstGeom prst="rect">
            <a:avLst/>
          </a:prstGeom>
        </p:spPr>
      </p:pic>
      <p:pic>
        <p:nvPicPr>
          <p:cNvPr id="5" name="Picture 4">
            <a:extLst>
              <a:ext uri="{FF2B5EF4-FFF2-40B4-BE49-F238E27FC236}">
                <a16:creationId xmlns:a16="http://schemas.microsoft.com/office/drawing/2014/main" id="{1AC286CA-ACFC-86AE-E3AD-E729F4551726}"/>
              </a:ext>
            </a:extLst>
          </p:cNvPr>
          <p:cNvPicPr>
            <a:picLocks noChangeAspect="1"/>
          </p:cNvPicPr>
          <p:nvPr/>
        </p:nvPicPr>
        <p:blipFill>
          <a:blip r:embed="rId3"/>
          <a:stretch>
            <a:fillRect/>
          </a:stretch>
        </p:blipFill>
        <p:spPr>
          <a:xfrm>
            <a:off x="5900334" y="1146081"/>
            <a:ext cx="3961950" cy="2640268"/>
          </a:xfrm>
          <a:prstGeom prst="rect">
            <a:avLst/>
          </a:prstGeom>
        </p:spPr>
      </p:pic>
      <p:pic>
        <p:nvPicPr>
          <p:cNvPr id="7" name="Picture 6">
            <a:extLst>
              <a:ext uri="{FF2B5EF4-FFF2-40B4-BE49-F238E27FC236}">
                <a16:creationId xmlns:a16="http://schemas.microsoft.com/office/drawing/2014/main" id="{0AFB4E27-B071-8A4E-9D0F-9D491001BB37}"/>
              </a:ext>
            </a:extLst>
          </p:cNvPr>
          <p:cNvPicPr>
            <a:picLocks noChangeAspect="1"/>
          </p:cNvPicPr>
          <p:nvPr/>
        </p:nvPicPr>
        <p:blipFill>
          <a:blip r:embed="rId4"/>
          <a:stretch>
            <a:fillRect/>
          </a:stretch>
        </p:blipFill>
        <p:spPr>
          <a:xfrm>
            <a:off x="1554517" y="4015668"/>
            <a:ext cx="3885118" cy="2589067"/>
          </a:xfrm>
          <a:prstGeom prst="rect">
            <a:avLst/>
          </a:prstGeom>
        </p:spPr>
      </p:pic>
      <p:pic>
        <p:nvPicPr>
          <p:cNvPr id="9" name="Picture 8">
            <a:extLst>
              <a:ext uri="{FF2B5EF4-FFF2-40B4-BE49-F238E27FC236}">
                <a16:creationId xmlns:a16="http://schemas.microsoft.com/office/drawing/2014/main" id="{47D36C4E-5E89-6439-14F9-111A404978AC}"/>
              </a:ext>
            </a:extLst>
          </p:cNvPr>
          <p:cNvPicPr>
            <a:picLocks noChangeAspect="1"/>
          </p:cNvPicPr>
          <p:nvPr/>
        </p:nvPicPr>
        <p:blipFill>
          <a:blip r:embed="rId5"/>
          <a:stretch>
            <a:fillRect/>
          </a:stretch>
        </p:blipFill>
        <p:spPr>
          <a:xfrm>
            <a:off x="5900334" y="3946206"/>
            <a:ext cx="3885118" cy="2589067"/>
          </a:xfrm>
          <a:prstGeom prst="rect">
            <a:avLst/>
          </a:prstGeom>
        </p:spPr>
      </p:pic>
      <p:sp>
        <p:nvSpPr>
          <p:cNvPr id="10" name="TextBox 9">
            <a:extLst>
              <a:ext uri="{FF2B5EF4-FFF2-40B4-BE49-F238E27FC236}">
                <a16:creationId xmlns:a16="http://schemas.microsoft.com/office/drawing/2014/main" id="{A34D598D-431B-0FD5-6C28-1AE59C0A2FBC}"/>
              </a:ext>
            </a:extLst>
          </p:cNvPr>
          <p:cNvSpPr txBox="1"/>
          <p:nvPr/>
        </p:nvSpPr>
        <p:spPr>
          <a:xfrm>
            <a:off x="741603" y="506297"/>
            <a:ext cx="2755474"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Precision Curves :</a:t>
            </a:r>
          </a:p>
        </p:txBody>
      </p:sp>
    </p:spTree>
    <p:extLst>
      <p:ext uri="{BB962C8B-B14F-4D97-AF65-F5344CB8AC3E}">
        <p14:creationId xmlns:p14="http://schemas.microsoft.com/office/powerpoint/2010/main" val="38077959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0A809AC-6146-73AB-9FE0-792FD7127E7C}"/>
              </a:ext>
            </a:extLst>
          </p:cNvPr>
          <p:cNvSpPr txBox="1"/>
          <p:nvPr/>
        </p:nvSpPr>
        <p:spPr>
          <a:xfrm>
            <a:off x="395531" y="202517"/>
            <a:ext cx="11024419" cy="4401205"/>
          </a:xfrm>
          <a:prstGeom prst="rect">
            <a:avLst/>
          </a:prstGeom>
          <a:noFill/>
        </p:spPr>
        <p:txBody>
          <a:bodyPr wrap="square">
            <a:spAutoFit/>
          </a:bodyPr>
          <a:lstStyle/>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tabLst>
                <a:tab pos="286385" algn="l"/>
              </a:tabLst>
            </a:pPr>
            <a:r>
              <a:rPr lang="en-IN" sz="1600" dirty="0">
                <a:latin typeface="Verdana" panose="020B0604030504040204" pitchFamily="34" charset="0"/>
                <a:ea typeface="Verdana" panose="020B0604030504040204" pitchFamily="34" charset="0"/>
              </a:rPr>
              <a:t> </a:t>
            </a:r>
            <a:r>
              <a:rPr lang="en-IN" sz="2400" b="1" dirty="0">
                <a:latin typeface="Times New Roman" panose="02020603050405020304" pitchFamily="18" charset="0"/>
                <a:ea typeface="Verdana" panose="020B0604030504040204" pitchFamily="34" charset="0"/>
                <a:cs typeface="Times New Roman" panose="02020603050405020304" pitchFamily="18" charset="0"/>
              </a:rPr>
              <a:t>Annotation Results:</a:t>
            </a: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buFont typeface="Arial"/>
              <a:buChar char="•"/>
              <a:tabLst>
                <a:tab pos="286385" algn="l"/>
              </a:tabLst>
            </a:pPr>
            <a:endParaRPr lang="en-US" sz="1600" b="1" spc="-10" dirty="0">
              <a:latin typeface="Times New Roman" panose="02020603050405020304" pitchFamily="18" charset="0"/>
              <a:cs typeface="Times New Roman" panose="02020603050405020304" pitchFamily="18" charset="0"/>
            </a:endParaRPr>
          </a:p>
          <a:p>
            <a:pPr marL="213995" marR="489584" algn="just">
              <a:buSzPct val="93750"/>
              <a:tabLst>
                <a:tab pos="286385" algn="l"/>
              </a:tabLst>
            </a:pPr>
            <a:endParaRPr lang="en-IN" sz="1600" b="1" spc="-10" dirty="0">
              <a:latin typeface="Times New Roman"/>
              <a:cs typeface="Times New Roman"/>
            </a:endParaRPr>
          </a:p>
        </p:txBody>
      </p:sp>
      <p:pic>
        <p:nvPicPr>
          <p:cNvPr id="5" name="Picture 4">
            <a:extLst>
              <a:ext uri="{FF2B5EF4-FFF2-40B4-BE49-F238E27FC236}">
                <a16:creationId xmlns:a16="http://schemas.microsoft.com/office/drawing/2014/main" id="{64B60890-DB1A-0A35-2280-3657157E5555}"/>
              </a:ext>
            </a:extLst>
          </p:cNvPr>
          <p:cNvPicPr>
            <a:picLocks noChangeAspect="1"/>
          </p:cNvPicPr>
          <p:nvPr/>
        </p:nvPicPr>
        <p:blipFill>
          <a:blip r:embed="rId2"/>
          <a:stretch>
            <a:fillRect/>
          </a:stretch>
        </p:blipFill>
        <p:spPr>
          <a:xfrm>
            <a:off x="1210163" y="1734164"/>
            <a:ext cx="4323300" cy="4330459"/>
          </a:xfrm>
          <a:prstGeom prst="rect">
            <a:avLst/>
          </a:prstGeom>
        </p:spPr>
      </p:pic>
      <p:pic>
        <p:nvPicPr>
          <p:cNvPr id="7" name="Picture 6">
            <a:extLst>
              <a:ext uri="{FF2B5EF4-FFF2-40B4-BE49-F238E27FC236}">
                <a16:creationId xmlns:a16="http://schemas.microsoft.com/office/drawing/2014/main" id="{850FD1B1-213F-73AC-01CB-40B2E11605CF}"/>
              </a:ext>
            </a:extLst>
          </p:cNvPr>
          <p:cNvPicPr>
            <a:picLocks noChangeAspect="1"/>
          </p:cNvPicPr>
          <p:nvPr/>
        </p:nvPicPr>
        <p:blipFill>
          <a:blip r:embed="rId3"/>
          <a:stretch>
            <a:fillRect/>
          </a:stretch>
        </p:blipFill>
        <p:spPr>
          <a:xfrm>
            <a:off x="6215938" y="1734164"/>
            <a:ext cx="4521537" cy="4249994"/>
          </a:xfrm>
          <a:prstGeom prst="rect">
            <a:avLst/>
          </a:prstGeom>
        </p:spPr>
      </p:pic>
    </p:spTree>
    <p:extLst>
      <p:ext uri="{BB962C8B-B14F-4D97-AF65-F5344CB8AC3E}">
        <p14:creationId xmlns:p14="http://schemas.microsoft.com/office/powerpoint/2010/main" val="6775349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5-03-19 at 09.31.22_4036b637">
            <a:hlinkClick r:id="" action="ppaction://media"/>
            <a:extLst>
              <a:ext uri="{FF2B5EF4-FFF2-40B4-BE49-F238E27FC236}">
                <a16:creationId xmlns:a16="http://schemas.microsoft.com/office/drawing/2014/main" id="{B954C5C9-6554-5190-8859-80D4AA3347F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10287" y="839127"/>
            <a:ext cx="6694098" cy="5179745"/>
          </a:xfrm>
          <a:prstGeom prst="rect">
            <a:avLst/>
          </a:prstGeom>
        </p:spPr>
      </p:pic>
      <p:sp>
        <p:nvSpPr>
          <p:cNvPr id="5" name="TextBox 4">
            <a:extLst>
              <a:ext uri="{FF2B5EF4-FFF2-40B4-BE49-F238E27FC236}">
                <a16:creationId xmlns:a16="http://schemas.microsoft.com/office/drawing/2014/main" id="{901F95AA-D5DA-71AD-5359-C7D022F57337}"/>
              </a:ext>
            </a:extLst>
          </p:cNvPr>
          <p:cNvSpPr txBox="1"/>
          <p:nvPr/>
        </p:nvSpPr>
        <p:spPr>
          <a:xfrm>
            <a:off x="388189" y="284672"/>
            <a:ext cx="1725283" cy="477054"/>
          </a:xfrm>
          <a:prstGeom prst="rect">
            <a:avLst/>
          </a:prstGeom>
          <a:noFill/>
        </p:spPr>
        <p:txBody>
          <a:bodyPr wrap="square" rtlCol="0">
            <a:spAutoFit/>
          </a:bodyPr>
          <a:lstStyle/>
          <a:p>
            <a:r>
              <a:rPr lang="en-US" sz="2500" b="1" dirty="0">
                <a:latin typeface="Times New Roman" panose="02020603050405020304" pitchFamily="18" charset="0"/>
                <a:cs typeface="Times New Roman" panose="02020603050405020304" pitchFamily="18" charset="0"/>
              </a:rPr>
              <a:t>Result :</a:t>
            </a:r>
          </a:p>
        </p:txBody>
      </p:sp>
    </p:spTree>
    <p:extLst>
      <p:ext uri="{BB962C8B-B14F-4D97-AF65-F5344CB8AC3E}">
        <p14:creationId xmlns:p14="http://schemas.microsoft.com/office/powerpoint/2010/main" val="3489721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2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A1998C-0C2C-B012-13C0-81C7EBDF7B27}"/>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1367C58-45ED-627E-5E1F-AC7DD2F179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dirty="0"/>
          </a:p>
        </p:txBody>
      </p:sp>
      <p:sp>
        <p:nvSpPr>
          <p:cNvPr id="4" name="Google Shape;125;p3">
            <a:extLst>
              <a:ext uri="{FF2B5EF4-FFF2-40B4-BE49-F238E27FC236}">
                <a16:creationId xmlns:a16="http://schemas.microsoft.com/office/drawing/2014/main" id="{93D2C62B-B499-57CC-3EB7-B4B52C5F382E}"/>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dirty="0">
                <a:latin typeface="Times New Roman" panose="02020603050405020304" pitchFamily="18" charset="0"/>
                <a:cs typeface="Times New Roman" panose="02020603050405020304" pitchFamily="18" charset="0"/>
                <a:sym typeface="Montserrat"/>
              </a:rPr>
              <a:t>Formulae and Calculations</a:t>
            </a:r>
            <a:endParaRPr lang="en-US" sz="1400" b="0" i="0" u="none" strike="noStrike" cap="none" dirty="0">
              <a:solidFill>
                <a:srgbClr val="000000"/>
              </a:solidFill>
              <a:latin typeface="Times New Roman" panose="02020603050405020304" pitchFamily="18" charset="0"/>
              <a:cs typeface="Times New Roman" panose="02020603050405020304" pitchFamily="18" charset="0"/>
              <a:sym typeface="Arial"/>
            </a:endParaRPr>
          </a:p>
        </p:txBody>
      </p:sp>
      <p:sp>
        <p:nvSpPr>
          <p:cNvPr id="5" name="Google Shape;125;p3">
            <a:extLst>
              <a:ext uri="{FF2B5EF4-FFF2-40B4-BE49-F238E27FC236}">
                <a16:creationId xmlns:a16="http://schemas.microsoft.com/office/drawing/2014/main" id="{82605996-94FC-ACA2-25A9-FB09FE673312}"/>
              </a:ext>
            </a:extLst>
          </p:cNvPr>
          <p:cNvSpPr txBox="1"/>
          <p:nvPr/>
        </p:nvSpPr>
        <p:spPr>
          <a:xfrm>
            <a:off x="838200" y="726132"/>
            <a:ext cx="10515600" cy="5226094"/>
          </a:xfrm>
          <a:prstGeom prst="rect">
            <a:avLst/>
          </a:prstGeom>
          <a:noFill/>
          <a:ln>
            <a:noFill/>
          </a:ln>
        </p:spPr>
        <p:txBody>
          <a:bodyPr spcFirstLastPara="1" wrap="square" lIns="91425" tIns="45700" rIns="91425" bIns="45700" anchor="t" anchorCtr="0">
            <a:noAutofit/>
          </a:bodyPr>
          <a:lstStyle/>
          <a:p>
            <a:pPr>
              <a:buNone/>
            </a:pPr>
            <a:r>
              <a:rPr lang="en-US" sz="1600" b="1" dirty="0">
                <a:latin typeface="Times New Roman" panose="02020603050405020304" pitchFamily="18" charset="0"/>
                <a:cs typeface="Times New Roman" panose="02020603050405020304" pitchFamily="18" charset="0"/>
              </a:rPr>
              <a:t>1. Distance Calculation</a:t>
            </a:r>
          </a:p>
          <a:p>
            <a:pPr>
              <a:buNone/>
            </a:pPr>
            <a:r>
              <a:rPr lang="en-US" sz="1600" dirty="0">
                <a:latin typeface="Times New Roman" panose="02020603050405020304" pitchFamily="18" charset="0"/>
                <a:cs typeface="Times New Roman" panose="02020603050405020304" pitchFamily="18" charset="0"/>
              </a:rPr>
              <a:t>To estimate the distance of a detected vehicle from the camera, we use the </a:t>
            </a:r>
            <a:r>
              <a:rPr lang="en-US" sz="1600" b="1" dirty="0">
                <a:latin typeface="Times New Roman" panose="02020603050405020304" pitchFamily="18" charset="0"/>
                <a:cs typeface="Times New Roman" panose="02020603050405020304" pitchFamily="18" charset="0"/>
              </a:rPr>
              <a:t>pinhole camera model</a:t>
            </a:r>
            <a:r>
              <a:rPr lang="en-US" sz="1600" dirty="0">
                <a:latin typeface="Times New Roman" panose="02020603050405020304" pitchFamily="18" charset="0"/>
                <a:cs typeface="Times New Roman" panose="02020603050405020304" pitchFamily="18" charset="0"/>
              </a:rPr>
              <a:t>, where the distance is derived from the known real-world size of the object and its size in the image.</a:t>
            </a:r>
          </a:p>
          <a:p>
            <a:pPr>
              <a:buNone/>
            </a:pPr>
            <a:endParaRPr lang="en-US" sz="16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D = F x H(real)/H(</a:t>
            </a:r>
            <a:r>
              <a:rPr lang="en-US" sz="1600" dirty="0" err="1">
                <a:latin typeface="Times New Roman" panose="02020603050405020304" pitchFamily="18" charset="0"/>
                <a:cs typeface="Times New Roman" panose="02020603050405020304" pitchFamily="18" charset="0"/>
              </a:rPr>
              <a:t>img</a:t>
            </a:r>
            <a:r>
              <a:rPr lang="en-US" sz="1600" dirty="0">
                <a:latin typeface="Times New Roman" panose="02020603050405020304" pitchFamily="18" charset="0"/>
                <a:cs typeface="Times New Roman" panose="02020603050405020304" pitchFamily="18" charset="0"/>
              </a:rPr>
              <a:t>)</a:t>
            </a:r>
          </a:p>
          <a:p>
            <a:pPr>
              <a:buNone/>
            </a:pPr>
            <a:r>
              <a:rPr lang="en-US" sz="1600" dirty="0">
                <a:latin typeface="Times New Roman" panose="02020603050405020304" pitchFamily="18" charset="0"/>
                <a:cs typeface="Times New Roman" panose="02020603050405020304" pitchFamily="18" charset="0"/>
              </a:rPr>
              <a:t>Where:</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a:t>
            </a:r>
            <a:r>
              <a:rPr lang="en-US" sz="1600" dirty="0">
                <a:latin typeface="Times New Roman" panose="02020603050405020304" pitchFamily="18" charset="0"/>
                <a:cs typeface="Times New Roman" panose="02020603050405020304" pitchFamily="18" charset="0"/>
              </a:rPr>
              <a:t> = Distance of the vehicle from the camera (meters)</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F</a:t>
            </a:r>
            <a:r>
              <a:rPr lang="en-US" sz="1600" dirty="0">
                <a:latin typeface="Times New Roman" panose="02020603050405020304" pitchFamily="18" charset="0"/>
                <a:cs typeface="Times New Roman" panose="02020603050405020304" pitchFamily="18" charset="0"/>
              </a:rPr>
              <a:t> = Focal length of the camera (pixels or meters)</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Hₘₑₐₗ</a:t>
            </a:r>
            <a:r>
              <a:rPr lang="en-US" sz="1600" dirty="0">
                <a:latin typeface="Times New Roman" panose="02020603050405020304" pitchFamily="18" charset="0"/>
                <a:cs typeface="Times New Roman" panose="02020603050405020304" pitchFamily="18" charset="0"/>
              </a:rPr>
              <a:t> = Actual height of the vehicle in the real world (meters)</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Hₘᵢₐgₑ</a:t>
            </a:r>
            <a:r>
              <a:rPr lang="en-US" sz="1600" dirty="0">
                <a:latin typeface="Times New Roman" panose="02020603050405020304" pitchFamily="18" charset="0"/>
                <a:cs typeface="Times New Roman" panose="02020603050405020304" pitchFamily="18" charset="0"/>
              </a:rPr>
              <a:t> = Height of the vehicle in the image (pixels)</a:t>
            </a:r>
          </a:p>
          <a:p>
            <a:pPr>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t>
            </a:r>
          </a:p>
          <a:p>
            <a:pPr>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a:buNone/>
            </a:pPr>
            <a:r>
              <a:rPr lang="en-US" sz="1600" b="1" dirty="0">
                <a:latin typeface="Times New Roman" panose="02020603050405020304" pitchFamily="18" charset="0"/>
                <a:cs typeface="Times New Roman" panose="02020603050405020304" pitchFamily="18" charset="0"/>
              </a:rPr>
              <a:t>2. Adjusted Estimated Time to Cross</a:t>
            </a:r>
          </a:p>
          <a:p>
            <a:pPr>
              <a:buNone/>
            </a:pPr>
            <a:r>
              <a:rPr lang="en-US" sz="1600" dirty="0">
                <a:latin typeface="Times New Roman" panose="02020603050405020304" pitchFamily="18" charset="0"/>
                <a:cs typeface="Times New Roman" panose="02020603050405020304" pitchFamily="18" charset="0"/>
              </a:rPr>
              <a:t>Now, using the adjusted speed in the time estimation formula:</a:t>
            </a:r>
          </a:p>
          <a:p>
            <a:pPr>
              <a:buNone/>
            </a:pPr>
            <a:r>
              <a:rPr lang="en-US" sz="1600" dirty="0">
                <a:latin typeface="Times New Roman" panose="02020603050405020304" pitchFamily="18" charset="0"/>
                <a:cs typeface="Times New Roman" panose="02020603050405020304" pitchFamily="18" charset="0"/>
              </a:rPr>
              <a:t>				T(adj) = D/V(adj)</a:t>
            </a:r>
          </a:p>
          <a:p>
            <a:pPr>
              <a:buNone/>
            </a:pPr>
            <a:r>
              <a:rPr lang="en-US" sz="1600" dirty="0">
                <a:latin typeface="Times New Roman" panose="02020603050405020304" pitchFamily="18" charset="0"/>
                <a:cs typeface="Times New Roman" panose="02020603050405020304" pitchFamily="18" charset="0"/>
              </a:rPr>
              <a:t>Where:</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Tₐ𝒹𝒿</a:t>
            </a:r>
            <a:r>
              <a:rPr lang="en-US" sz="1600" dirty="0">
                <a:latin typeface="Times New Roman" panose="02020603050405020304" pitchFamily="18" charset="0"/>
                <a:cs typeface="Times New Roman" panose="02020603050405020304" pitchFamily="18" charset="0"/>
              </a:rPr>
              <a:t> = Adjusted estimated time to cross the point (seconds)</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D</a:t>
            </a:r>
            <a:r>
              <a:rPr lang="en-US" sz="1600" dirty="0">
                <a:latin typeface="Times New Roman" panose="02020603050405020304" pitchFamily="18" charset="0"/>
                <a:cs typeface="Times New Roman" panose="02020603050405020304" pitchFamily="18" charset="0"/>
              </a:rPr>
              <a:t> = Current distance of the vehicle from the reference point (meters)</a:t>
            </a:r>
          </a:p>
          <a:p>
            <a:pPr>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vₐ𝒹𝒿</a:t>
            </a:r>
            <a:r>
              <a:rPr lang="en-US" sz="1600" dirty="0">
                <a:latin typeface="Times New Roman" panose="02020603050405020304" pitchFamily="18" charset="0"/>
                <a:cs typeface="Times New Roman" panose="02020603050405020304" pitchFamily="18" charset="0"/>
              </a:rPr>
              <a:t> = Adjusted speed from the previous formula (m/s)</a:t>
            </a:r>
          </a:p>
          <a:p>
            <a:pPr>
              <a:buNone/>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06456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256B59-1BB5-873F-B594-E905B222A45E}"/>
              </a:ext>
            </a:extLst>
          </p:cNvPr>
          <p:cNvSpPr txBox="1"/>
          <p:nvPr/>
        </p:nvSpPr>
        <p:spPr>
          <a:xfrm>
            <a:off x="552091" y="437914"/>
            <a:ext cx="10849076" cy="4785926"/>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                                      </a:t>
            </a:r>
            <a:r>
              <a:rPr lang="en-IN" sz="2500" b="1" dirty="0">
                <a:latin typeface="Times New Roman" panose="02020603050405020304" pitchFamily="18" charset="0"/>
                <a:cs typeface="Times New Roman" panose="02020603050405020304" pitchFamily="18" charset="0"/>
              </a:rPr>
              <a:t>TECHNOLOGIES</a:t>
            </a:r>
            <a:r>
              <a:rPr lang="en-IN" sz="2400" b="1" dirty="0">
                <a:latin typeface="Times New Roman" panose="02020603050405020304" pitchFamily="18" charset="0"/>
                <a:cs typeface="Times New Roman" panose="02020603050405020304" pitchFamily="18" charset="0"/>
              </a:rPr>
              <a:t> </a:t>
            </a:r>
            <a:r>
              <a:rPr lang="en-IN" sz="2500" b="1" dirty="0">
                <a:latin typeface="Times New Roman" panose="02020603050405020304" pitchFamily="18" charset="0"/>
                <a:cs typeface="Times New Roman" panose="02020603050405020304" pitchFamily="18" charset="0"/>
              </a:rPr>
              <a:t>USED</a:t>
            </a:r>
            <a:endParaRPr lang="en-IN" sz="2000" b="1" dirty="0">
              <a:latin typeface="Times New Roman" panose="02020603050405020304" pitchFamily="18" charset="0"/>
              <a:cs typeface="Times New Roman" panose="02020603050405020304" pitchFamily="18" charset="0"/>
            </a:endParaRPr>
          </a:p>
          <a:p>
            <a:endParaRPr lang="en-IN" sz="2400" b="1" dirty="0">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Backend Technologies: Python, Flask, Yolo, NumPy, Computer Vision</a:t>
            </a:r>
          </a:p>
          <a:p>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Frontend Technologies: Java Script, html, CSS, React, JSON</a:t>
            </a:r>
          </a:p>
          <a:p>
            <a:endParaRPr lang="en-IN" sz="2400" dirty="0">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pic>
        <p:nvPicPr>
          <p:cNvPr id="1026" name="Picture 2" descr="Python - Wikiversity">
            <a:extLst>
              <a:ext uri="{FF2B5EF4-FFF2-40B4-BE49-F238E27FC236}">
                <a16:creationId xmlns:a16="http://schemas.microsoft.com/office/drawing/2014/main" id="{C6FAE784-B883-8F23-0F6C-CFB6FB0CCA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0833" y="2355010"/>
            <a:ext cx="1345001" cy="87989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at is Flask?">
            <a:extLst>
              <a:ext uri="{FF2B5EF4-FFF2-40B4-BE49-F238E27FC236}">
                <a16:creationId xmlns:a16="http://schemas.microsoft.com/office/drawing/2014/main" id="{0025D6EB-F6FC-735B-765D-5C09520BBE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70672" y="2419708"/>
            <a:ext cx="2145918" cy="8267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45BB14ED-6D5E-B797-36BF-E09757B2655F}"/>
              </a:ext>
            </a:extLst>
          </p:cNvPr>
          <p:cNvPicPr>
            <a:picLocks noChangeAspect="1"/>
          </p:cNvPicPr>
          <p:nvPr/>
        </p:nvPicPr>
        <p:blipFill>
          <a:blip r:embed="rId4"/>
          <a:stretch>
            <a:fillRect/>
          </a:stretch>
        </p:blipFill>
        <p:spPr>
          <a:xfrm>
            <a:off x="5357003" y="2419707"/>
            <a:ext cx="2053087" cy="826796"/>
          </a:xfrm>
          <a:prstGeom prst="rect">
            <a:avLst/>
          </a:prstGeom>
        </p:spPr>
      </p:pic>
      <p:pic>
        <p:nvPicPr>
          <p:cNvPr id="1036" name="Picture 12">
            <a:extLst>
              <a:ext uri="{FF2B5EF4-FFF2-40B4-BE49-F238E27FC236}">
                <a16:creationId xmlns:a16="http://schemas.microsoft.com/office/drawing/2014/main" id="{DEFCE3C0-B52A-C98C-A402-88AC3095E2C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00435" y="2151856"/>
            <a:ext cx="3700732" cy="135804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89827A70-C3C7-BC54-62B1-9E461F43E420}"/>
              </a:ext>
            </a:extLst>
          </p:cNvPr>
          <p:cNvPicPr>
            <a:picLocks noChangeAspect="1"/>
          </p:cNvPicPr>
          <p:nvPr/>
        </p:nvPicPr>
        <p:blipFill>
          <a:blip r:embed="rId6"/>
          <a:stretch>
            <a:fillRect/>
          </a:stretch>
        </p:blipFill>
        <p:spPr>
          <a:xfrm>
            <a:off x="1561382" y="4523886"/>
            <a:ext cx="2346385" cy="1688621"/>
          </a:xfrm>
          <a:prstGeom prst="rect">
            <a:avLst/>
          </a:prstGeom>
        </p:spPr>
      </p:pic>
      <p:pic>
        <p:nvPicPr>
          <p:cNvPr id="1044" name="Picture 20" descr="React png images | PNGWing">
            <a:extLst>
              <a:ext uri="{FF2B5EF4-FFF2-40B4-BE49-F238E27FC236}">
                <a16:creationId xmlns:a16="http://schemas.microsoft.com/office/drawing/2014/main" id="{B9BFECD8-8BE5-9D1C-53A5-408E1FBEFDF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84044" y="4523886"/>
            <a:ext cx="2246152" cy="1688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4484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A0C416-E5B0-F3A2-114B-866D0B2379B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
        <p:nvSpPr>
          <p:cNvPr id="5" name="TextBox 4">
            <a:extLst>
              <a:ext uri="{FF2B5EF4-FFF2-40B4-BE49-F238E27FC236}">
                <a16:creationId xmlns:a16="http://schemas.microsoft.com/office/drawing/2014/main" id="{B9516A72-BFFE-AF29-0642-C79DC99BF759}"/>
              </a:ext>
            </a:extLst>
          </p:cNvPr>
          <p:cNvSpPr txBox="1"/>
          <p:nvPr/>
        </p:nvSpPr>
        <p:spPr>
          <a:xfrm>
            <a:off x="779929" y="537882"/>
            <a:ext cx="10542495" cy="1892826"/>
          </a:xfrm>
          <a:prstGeom prst="rect">
            <a:avLst/>
          </a:prstGeom>
          <a:noFill/>
        </p:spPr>
        <p:txBody>
          <a:bodyPr wrap="square">
            <a:spAutoFit/>
          </a:bodyPr>
          <a:lstStyle/>
          <a:p>
            <a:pPr marL="12700" marR="5080">
              <a:lnSpc>
                <a:spcPct val="150000"/>
              </a:lnSpc>
              <a:spcBef>
                <a:spcPts val="105"/>
              </a:spcBef>
              <a:tabLst>
                <a:tab pos="2101850" algn="l"/>
              </a:tabLst>
            </a:pPr>
            <a:r>
              <a:rPr lang="en-US" sz="1800" b="1" spc="-5" dirty="0">
                <a:latin typeface="Times New Roman"/>
                <a:cs typeface="Times New Roman"/>
              </a:rPr>
              <a:t>INTRODUCTION:	</a:t>
            </a:r>
          </a:p>
          <a:p>
            <a:pPr marL="12700" marR="5080" algn="just">
              <a:tabLst>
                <a:tab pos="2101850" algn="l"/>
              </a:tabLst>
            </a:pPr>
            <a:r>
              <a:rPr lang="en-US" sz="1800" b="1" spc="-5" dirty="0">
                <a:latin typeface="Times New Roman"/>
                <a:cs typeface="Times New Roman"/>
              </a:rPr>
              <a:t>      </a:t>
            </a:r>
          </a:p>
          <a:p>
            <a:pPr marL="12700" marR="5080" algn="just">
              <a:tabLst>
                <a:tab pos="2101850" algn="l"/>
              </a:tabLst>
            </a:pPr>
            <a:r>
              <a:rPr lang="en-US" sz="1800" b="1" spc="-5" dirty="0">
                <a:latin typeface="Times New Roman"/>
                <a:cs typeface="Times New Roman"/>
              </a:rPr>
              <a:t>          </a:t>
            </a:r>
            <a:r>
              <a:rPr lang="en-US" sz="1800" dirty="0">
                <a:latin typeface="Times New Roman"/>
                <a:cs typeface="Times New Roman"/>
              </a:rPr>
              <a:t>This problem statement</a:t>
            </a:r>
            <a:r>
              <a:rPr lang="en-US" sz="1800" spc="450" dirty="0">
                <a:latin typeface="Times New Roman"/>
                <a:cs typeface="Times New Roman"/>
              </a:rPr>
              <a:t> </a:t>
            </a:r>
            <a:r>
              <a:rPr lang="en-US" sz="1800" dirty="0">
                <a:latin typeface="Times New Roman"/>
                <a:cs typeface="Times New Roman"/>
              </a:rPr>
              <a:t>revolves around the need to </a:t>
            </a:r>
            <a:r>
              <a:rPr lang="en-US" sz="1800" spc="-5" dirty="0">
                <a:latin typeface="Times New Roman"/>
                <a:cs typeface="Times New Roman"/>
              </a:rPr>
              <a:t>develop </a:t>
            </a:r>
            <a:r>
              <a:rPr lang="en-US" sz="1800" dirty="0">
                <a:latin typeface="Times New Roman"/>
                <a:cs typeface="Times New Roman"/>
              </a:rPr>
              <a:t>an advanced system that </a:t>
            </a:r>
            <a:r>
              <a:rPr lang="en-US" sz="1800" spc="5" dirty="0">
                <a:latin typeface="Times New Roman"/>
                <a:cs typeface="Times New Roman"/>
              </a:rPr>
              <a:t> </a:t>
            </a:r>
            <a:r>
              <a:rPr lang="en-US" sz="1800" dirty="0">
                <a:latin typeface="Times New Roman"/>
                <a:cs typeface="Times New Roman"/>
              </a:rPr>
              <a:t>can automatically </a:t>
            </a:r>
            <a:r>
              <a:rPr lang="en-US" sz="1800" spc="-5" dirty="0">
                <a:latin typeface="Times New Roman"/>
                <a:cs typeface="Times New Roman"/>
              </a:rPr>
              <a:t>monitor, process, </a:t>
            </a:r>
            <a:r>
              <a:rPr lang="en-US" sz="1800" dirty="0">
                <a:latin typeface="Times New Roman"/>
                <a:cs typeface="Times New Roman"/>
              </a:rPr>
              <a:t>and analyze images and videos from traffic signal areas. By applying image and video </a:t>
            </a:r>
            <a:r>
              <a:rPr lang="en-US" sz="1800" spc="-5" dirty="0">
                <a:latin typeface="Times New Roman"/>
                <a:cs typeface="Times New Roman"/>
              </a:rPr>
              <a:t>processing, </a:t>
            </a:r>
            <a:r>
              <a:rPr lang="en-US" sz="1800" dirty="0">
                <a:latin typeface="Times New Roman"/>
                <a:cs typeface="Times New Roman"/>
              </a:rPr>
              <a:t>deep learning, and </a:t>
            </a:r>
            <a:r>
              <a:rPr lang="en-US" sz="1800" spc="-5" dirty="0">
                <a:latin typeface="Times New Roman"/>
                <a:cs typeface="Times New Roman"/>
              </a:rPr>
              <a:t>AI </a:t>
            </a:r>
            <a:r>
              <a:rPr lang="en-US" sz="1800" dirty="0">
                <a:latin typeface="Times New Roman"/>
                <a:cs typeface="Times New Roman"/>
              </a:rPr>
              <a:t>to analyze the vehicles to identify the high priority vehicles and to prioritize them at traffic junctions. </a:t>
            </a:r>
          </a:p>
        </p:txBody>
      </p:sp>
      <p:pic>
        <p:nvPicPr>
          <p:cNvPr id="9" name="Picture 8">
            <a:extLst>
              <a:ext uri="{FF2B5EF4-FFF2-40B4-BE49-F238E27FC236}">
                <a16:creationId xmlns:a16="http://schemas.microsoft.com/office/drawing/2014/main" id="{9E06D042-F838-7037-4230-8C082C782707}"/>
              </a:ext>
            </a:extLst>
          </p:cNvPr>
          <p:cNvPicPr>
            <a:picLocks noChangeAspect="1"/>
          </p:cNvPicPr>
          <p:nvPr/>
        </p:nvPicPr>
        <p:blipFill>
          <a:blip r:embed="rId2"/>
          <a:stretch>
            <a:fillRect/>
          </a:stretch>
        </p:blipFill>
        <p:spPr>
          <a:xfrm>
            <a:off x="6470008" y="2903705"/>
            <a:ext cx="4080098" cy="3047323"/>
          </a:xfrm>
          <a:prstGeom prst="rect">
            <a:avLst/>
          </a:prstGeom>
        </p:spPr>
      </p:pic>
      <p:pic>
        <p:nvPicPr>
          <p:cNvPr id="11" name="Picture 10">
            <a:extLst>
              <a:ext uri="{FF2B5EF4-FFF2-40B4-BE49-F238E27FC236}">
                <a16:creationId xmlns:a16="http://schemas.microsoft.com/office/drawing/2014/main" id="{EB37679E-F0C5-BC22-78AB-8CDB21868F52}"/>
              </a:ext>
            </a:extLst>
          </p:cNvPr>
          <p:cNvPicPr>
            <a:picLocks noChangeAspect="1"/>
          </p:cNvPicPr>
          <p:nvPr/>
        </p:nvPicPr>
        <p:blipFill>
          <a:blip r:embed="rId3"/>
          <a:stretch>
            <a:fillRect/>
          </a:stretch>
        </p:blipFill>
        <p:spPr>
          <a:xfrm>
            <a:off x="1925681" y="2939445"/>
            <a:ext cx="3958910" cy="2969183"/>
          </a:xfrm>
          <a:prstGeom prst="rect">
            <a:avLst/>
          </a:prstGeom>
        </p:spPr>
      </p:pic>
    </p:spTree>
    <p:extLst>
      <p:ext uri="{BB962C8B-B14F-4D97-AF65-F5344CB8AC3E}">
        <p14:creationId xmlns:p14="http://schemas.microsoft.com/office/powerpoint/2010/main" val="992180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A98FA-4F35-C93F-73A2-485950D05BBB}"/>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4132046-4ACE-A1E3-4010-52881C9836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dirty="0"/>
          </a:p>
        </p:txBody>
      </p:sp>
      <p:sp>
        <p:nvSpPr>
          <p:cNvPr id="4" name="Google Shape;125;p3">
            <a:extLst>
              <a:ext uri="{FF2B5EF4-FFF2-40B4-BE49-F238E27FC236}">
                <a16:creationId xmlns:a16="http://schemas.microsoft.com/office/drawing/2014/main" id="{9BB43107-1A1B-029D-C73C-2126600571B2}"/>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Conclusion &amp; Future Work</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8EB3901A-2C1A-A66B-C9AE-81E8FAFAB4FF}"/>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Summary and Conclusion </a:t>
            </a:r>
          </a:p>
          <a:p>
            <a:pPr marL="0" marR="0" lvl="0" indent="0" rtl="0">
              <a:lnSpc>
                <a:spcPct val="100000"/>
              </a:lnSpc>
              <a:spcBef>
                <a:spcPts val="0"/>
              </a:spcBef>
              <a:spcAft>
                <a:spcPts val="0"/>
              </a:spcAft>
              <a:buNone/>
            </a:pPr>
            <a:endParaRPr lang="en-IN" dirty="0">
              <a:latin typeface="Verdana" panose="020B0604030504040204" pitchFamily="34" charset="0"/>
              <a:ea typeface="Verdana" panose="020B0604030504040204" pitchFamily="34" charset="0"/>
            </a:endParaRPr>
          </a:p>
          <a:p>
            <a:pPr marL="12700">
              <a:lnSpc>
                <a:spcPct val="100000"/>
              </a:lnSpc>
            </a:pPr>
            <a:r>
              <a:rPr lang="en-IN" sz="2000" dirty="0">
                <a:latin typeface="Times New Roman" panose="02020603050405020304" pitchFamily="18" charset="0"/>
                <a:ea typeface="Verdana" panose="020B0604030504040204" pitchFamily="34" charset="0"/>
                <a:cs typeface="Times New Roman" panose="02020603050405020304" pitchFamily="18" charset="0"/>
              </a:rPr>
              <a:t> </a:t>
            </a:r>
            <a:r>
              <a:rPr lang="en-US" sz="2000" b="1" spc="-10" dirty="0">
                <a:latin typeface="Times New Roman" panose="02020603050405020304" pitchFamily="18" charset="0"/>
                <a:cs typeface="Times New Roman" panose="02020603050405020304" pitchFamily="18" charset="0"/>
              </a:rPr>
              <a:t>Summary</a:t>
            </a:r>
            <a:r>
              <a:rPr lang="en-US" sz="2000" spc="-10" dirty="0">
                <a:latin typeface="Times New Roman" panose="02020603050405020304" pitchFamily="18" charset="0"/>
                <a:cs typeface="Times New Roman" panose="02020603050405020304" pitchFamily="18" charset="0"/>
              </a:rPr>
              <a:t>:</a:t>
            </a:r>
            <a:endParaRPr lang="en-US" sz="20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The YOLOv11n model was trained to detect emergency vehicles. Initially, it had 73% accuracy after 50 epochs. Improvements were made to detect bikes, cars, motorcycles, ambulances, and fire engines. Instance segmentation helped classify vehicles better. After multiple iterations and data augmentation, the final model achieved over 90% accuracy. The system also estimated the distance of emergency vehicles and adjusted traffic signals accordingly. It processed live video feeds efficiently for real-time traffic management.</a:t>
            </a:r>
          </a:p>
          <a:p>
            <a:pPr marL="469900" marR="5080" algn="just">
              <a:lnSpc>
                <a:spcPct val="100000"/>
              </a:lnSpc>
            </a:pPr>
            <a:endParaRPr lang="en-US" sz="1600" dirty="0">
              <a:latin typeface="Times New Roman"/>
              <a:cs typeface="Times New Roman"/>
            </a:endParaRPr>
          </a:p>
          <a:p>
            <a:pPr marL="12700">
              <a:lnSpc>
                <a:spcPts val="2385"/>
              </a:lnSpc>
            </a:pPr>
            <a:r>
              <a:rPr lang="en-US" sz="2000" b="1" dirty="0">
                <a:latin typeface="Times New Roman"/>
                <a:cs typeface="Times New Roman"/>
              </a:rPr>
              <a:t>Conclusion</a:t>
            </a:r>
            <a:r>
              <a:rPr lang="en-US" sz="2000" dirty="0">
                <a:latin typeface="Times New Roman"/>
                <a:cs typeface="Times New Roman"/>
              </a:rPr>
              <a:t>:</a:t>
            </a:r>
          </a:p>
          <a:p>
            <a:pPr marL="12700" marR="56515" indent="457200" algn="just">
              <a:lnSpc>
                <a:spcPct val="100000"/>
              </a:lnSpc>
              <a:spcBef>
                <a:spcPts val="15"/>
              </a:spcBef>
            </a:pPr>
            <a:r>
              <a:rPr lang="en-US" sz="2400" dirty="0"/>
              <a:t>       </a:t>
            </a:r>
            <a:r>
              <a:rPr lang="en-US" sz="2000" dirty="0">
                <a:latin typeface="Times New Roman" panose="02020603050405020304" pitchFamily="18" charset="0"/>
                <a:cs typeface="Times New Roman" panose="02020603050405020304" pitchFamily="18" charset="0"/>
              </a:rPr>
              <a:t>The model accurately detects emergency vehicles and adjusts traffic signals to give them priority. It classifies different vehicle types well. The system works in real-time and can help improve traffic flow and emergency response times.</a:t>
            </a:r>
            <a:r>
              <a:rPr lang="en-US" sz="2000" spc="-5" dirty="0">
                <a:latin typeface="Times New Roman" panose="02020603050405020304" pitchFamily="18" charset="0"/>
                <a:cs typeface="Times New Roman" panose="02020603050405020304" pitchFamily="18" charset="0"/>
              </a:rPr>
              <a:t> This</a:t>
            </a:r>
            <a:r>
              <a:rPr lang="en-US" sz="2000" spc="10" dirty="0">
                <a:latin typeface="Times New Roman" panose="02020603050405020304" pitchFamily="18" charset="0"/>
                <a:cs typeface="Times New Roman" panose="02020603050405020304" pitchFamily="18" charset="0"/>
              </a:rPr>
              <a:t> </a:t>
            </a:r>
            <a:r>
              <a:rPr lang="en-US" sz="2000" spc="-5" dirty="0">
                <a:latin typeface="Times New Roman" panose="02020603050405020304" pitchFamily="18" charset="0"/>
                <a:cs typeface="Times New Roman" panose="02020603050405020304" pitchFamily="18" charset="0"/>
              </a:rPr>
              <a:t>system</a:t>
            </a:r>
            <a:r>
              <a:rPr lang="en-US" sz="2000" spc="45" dirty="0">
                <a:latin typeface="Times New Roman" panose="02020603050405020304" pitchFamily="18" charset="0"/>
                <a:cs typeface="Times New Roman" panose="02020603050405020304" pitchFamily="18" charset="0"/>
              </a:rPr>
              <a:t> </a:t>
            </a:r>
            <a:r>
              <a:rPr lang="en-US" sz="2000" spc="-5" dirty="0">
                <a:latin typeface="Times New Roman" panose="02020603050405020304" pitchFamily="18" charset="0"/>
                <a:cs typeface="Times New Roman" panose="02020603050405020304" pitchFamily="18" charset="0"/>
              </a:rPr>
              <a:t>is</a:t>
            </a:r>
            <a:r>
              <a:rPr lang="en-US" sz="2000" spc="20" dirty="0">
                <a:latin typeface="Times New Roman" panose="02020603050405020304" pitchFamily="18" charset="0"/>
                <a:cs typeface="Times New Roman" panose="02020603050405020304" pitchFamily="18" charset="0"/>
              </a:rPr>
              <a:t> </a:t>
            </a:r>
            <a:r>
              <a:rPr lang="en-US" sz="2000" spc="-5" dirty="0">
                <a:latin typeface="Times New Roman" panose="02020603050405020304" pitchFamily="18" charset="0"/>
                <a:cs typeface="Times New Roman" panose="02020603050405020304" pitchFamily="18" charset="0"/>
              </a:rPr>
              <a:t>adaptable</a:t>
            </a:r>
            <a:r>
              <a:rPr lang="en-US" sz="2000" spc="15" dirty="0">
                <a:latin typeface="Times New Roman" panose="02020603050405020304" pitchFamily="18" charset="0"/>
                <a:cs typeface="Times New Roman" panose="02020603050405020304" pitchFamily="18" charset="0"/>
              </a:rPr>
              <a:t> </a:t>
            </a:r>
            <a:r>
              <a:rPr lang="en-US" sz="2000" spc="-5" dirty="0">
                <a:latin typeface="Times New Roman" panose="02020603050405020304" pitchFamily="18" charset="0"/>
                <a:cs typeface="Times New Roman" panose="02020603050405020304" pitchFamily="18" charset="0"/>
              </a:rPr>
              <a:t>to</a:t>
            </a:r>
            <a:r>
              <a:rPr lang="en-US" sz="2000" spc="2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real-time</a:t>
            </a:r>
            <a:r>
              <a:rPr lang="en-US" sz="2000" spc="75" dirty="0">
                <a:latin typeface="Times New Roman" panose="02020603050405020304" pitchFamily="18" charset="0"/>
                <a:cs typeface="Times New Roman" panose="02020603050405020304" pitchFamily="18" charset="0"/>
              </a:rPr>
              <a:t> </a:t>
            </a:r>
            <a:r>
              <a:rPr lang="en-US" sz="2000" spc="-5" dirty="0">
                <a:latin typeface="Times New Roman" panose="02020603050405020304" pitchFamily="18" charset="0"/>
                <a:cs typeface="Times New Roman" panose="02020603050405020304" pitchFamily="18" charset="0"/>
              </a:rPr>
              <a:t>conditions,</a:t>
            </a:r>
            <a:r>
              <a:rPr lang="en-US" sz="2000" spc="15" dirty="0">
                <a:latin typeface="Times New Roman" panose="02020603050405020304" pitchFamily="18" charset="0"/>
                <a:cs typeface="Times New Roman" panose="02020603050405020304" pitchFamily="18" charset="0"/>
              </a:rPr>
              <a:t> </a:t>
            </a:r>
            <a:r>
              <a:rPr lang="en-US" sz="2000" spc="-10" dirty="0">
                <a:latin typeface="Times New Roman" panose="02020603050405020304" pitchFamily="18" charset="0"/>
                <a:cs typeface="Times New Roman" panose="02020603050405020304" pitchFamily="18" charset="0"/>
              </a:rPr>
              <a:t>making</a:t>
            </a:r>
            <a:r>
              <a:rPr lang="en-US" sz="2000" spc="65" dirty="0">
                <a:latin typeface="Times New Roman" panose="02020603050405020304" pitchFamily="18" charset="0"/>
                <a:cs typeface="Times New Roman" panose="02020603050405020304" pitchFamily="18" charset="0"/>
              </a:rPr>
              <a:t> </a:t>
            </a:r>
            <a:r>
              <a:rPr lang="en-US" sz="2000" spc="-5" dirty="0">
                <a:latin typeface="Times New Roman" panose="02020603050405020304" pitchFamily="18" charset="0"/>
                <a:cs typeface="Times New Roman" panose="02020603050405020304" pitchFamily="18" charset="0"/>
              </a:rPr>
              <a:t>it</a:t>
            </a:r>
            <a:r>
              <a:rPr lang="en-US" sz="2000" spc="15" dirty="0">
                <a:latin typeface="Times New Roman" panose="02020603050405020304" pitchFamily="18" charset="0"/>
                <a:cs typeface="Times New Roman" panose="02020603050405020304" pitchFamily="18" charset="0"/>
              </a:rPr>
              <a:t> </a:t>
            </a:r>
            <a:r>
              <a:rPr lang="en-US" sz="2000" spc="-5" dirty="0">
                <a:latin typeface="Times New Roman" panose="02020603050405020304" pitchFamily="18" charset="0"/>
                <a:cs typeface="Times New Roman" panose="02020603050405020304" pitchFamily="18" charset="0"/>
              </a:rPr>
              <a:t>a strong</a:t>
            </a:r>
            <a:r>
              <a:rPr lang="en-US" sz="2000" spc="10" dirty="0">
                <a:latin typeface="Times New Roman" panose="02020603050405020304" pitchFamily="18" charset="0"/>
                <a:cs typeface="Times New Roman" panose="02020603050405020304" pitchFamily="18" charset="0"/>
              </a:rPr>
              <a:t> </a:t>
            </a:r>
            <a:r>
              <a:rPr lang="en-US" sz="2000" spc="-5" dirty="0">
                <a:latin typeface="Times New Roman" panose="02020603050405020304" pitchFamily="18" charset="0"/>
                <a:cs typeface="Times New Roman" panose="02020603050405020304" pitchFamily="18" charset="0"/>
              </a:rPr>
              <a:t>candidate</a:t>
            </a:r>
            <a:r>
              <a:rPr lang="en-US" sz="2000" spc="15"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for</a:t>
            </a:r>
            <a:r>
              <a:rPr lang="en-US" sz="2000" spc="-10" dirty="0">
                <a:latin typeface="Times New Roman" panose="02020603050405020304" pitchFamily="18" charset="0"/>
                <a:cs typeface="Times New Roman" panose="02020603050405020304" pitchFamily="18" charset="0"/>
              </a:rPr>
              <a:t> deployment</a:t>
            </a:r>
            <a:r>
              <a:rPr lang="en-US" sz="2000" spc="55" dirty="0">
                <a:latin typeface="Times New Roman" panose="02020603050405020304" pitchFamily="18" charset="0"/>
                <a:cs typeface="Times New Roman" panose="02020603050405020304" pitchFamily="18" charset="0"/>
              </a:rPr>
              <a:t> </a:t>
            </a:r>
            <a:r>
              <a:rPr lang="en-US" sz="2000" spc="-5" dirty="0">
                <a:latin typeface="Times New Roman" panose="02020603050405020304" pitchFamily="18" charset="0"/>
                <a:cs typeface="Times New Roman" panose="02020603050405020304" pitchFamily="18" charset="0"/>
              </a:rPr>
              <a:t>in</a:t>
            </a:r>
            <a:r>
              <a:rPr lang="en-US" sz="2000" dirty="0">
                <a:latin typeface="Times New Roman" panose="02020603050405020304" pitchFamily="18" charset="0"/>
                <a:cs typeface="Times New Roman" panose="02020603050405020304" pitchFamily="18" charset="0"/>
              </a:rPr>
              <a:t> </a:t>
            </a:r>
            <a:r>
              <a:rPr lang="en-US" sz="2000" spc="-10" dirty="0">
                <a:latin typeface="Times New Roman" panose="02020603050405020304" pitchFamily="18" charset="0"/>
                <a:cs typeface="Times New Roman" panose="02020603050405020304" pitchFamily="18" charset="0"/>
              </a:rPr>
              <a:t>smart</a:t>
            </a:r>
            <a:r>
              <a:rPr lang="en-US" sz="2000" spc="5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traffic</a:t>
            </a:r>
            <a:r>
              <a:rPr lang="en-US" sz="2000" spc="25" dirty="0">
                <a:latin typeface="Times New Roman" panose="02020603050405020304" pitchFamily="18" charset="0"/>
                <a:cs typeface="Times New Roman" panose="02020603050405020304" pitchFamily="18" charset="0"/>
              </a:rPr>
              <a:t> </a:t>
            </a:r>
            <a:r>
              <a:rPr lang="en-US" sz="2000" spc="-10" dirty="0">
                <a:latin typeface="Times New Roman" panose="02020603050405020304" pitchFamily="18" charset="0"/>
                <a:cs typeface="Times New Roman" panose="02020603050405020304" pitchFamily="18" charset="0"/>
              </a:rPr>
              <a:t>management</a:t>
            </a:r>
            <a:r>
              <a:rPr lang="en-US" sz="2000" spc="65" dirty="0">
                <a:latin typeface="Times New Roman" panose="02020603050405020304" pitchFamily="18" charset="0"/>
                <a:cs typeface="Times New Roman" panose="02020603050405020304" pitchFamily="18" charset="0"/>
              </a:rPr>
              <a:t> </a:t>
            </a:r>
            <a:r>
              <a:rPr lang="en-US" sz="2000" spc="-10" dirty="0">
                <a:latin typeface="Times New Roman" panose="02020603050405020304" pitchFamily="18" charset="0"/>
                <a:cs typeface="Times New Roman" panose="02020603050405020304" pitchFamily="18" charset="0"/>
              </a:rPr>
              <a:t>systems.</a:t>
            </a:r>
            <a:r>
              <a:rPr lang="en-US" sz="2000" dirty="0">
                <a:latin typeface="Times New Roman" panose="02020603050405020304" pitchFamily="18" charset="0"/>
                <a:cs typeface="Times New Roman" panose="02020603050405020304" pitchFamily="18" charset="0"/>
              </a:rPr>
              <a:t> It is suitable for smart traffic systems.</a:t>
            </a:r>
          </a:p>
          <a:p>
            <a:pPr>
              <a:lnSpc>
                <a:spcPct val="100000"/>
              </a:lnSpc>
            </a:pPr>
            <a:endParaRPr lang="en-US" sz="1600" dirty="0">
              <a:latin typeface="Times New Roman"/>
              <a:cs typeface="Times New Roman"/>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5678261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g2fee63df26b_0_0"/>
          <p:cNvSpPr txBox="1"/>
          <p:nvPr/>
        </p:nvSpPr>
        <p:spPr>
          <a:xfrm>
            <a:off x="1233714" y="2607717"/>
            <a:ext cx="9724500" cy="18624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500"/>
              <a:buFont typeface="Arial"/>
              <a:buNone/>
            </a:pPr>
            <a:r>
              <a:rPr lang="en-US" sz="11500" b="1" i="0" u="none" strike="noStrike" cap="none">
                <a:solidFill>
                  <a:srgbClr val="007069"/>
                </a:solidFill>
                <a:latin typeface="Open Sans"/>
                <a:ea typeface="Open Sans"/>
                <a:cs typeface="Open Sans"/>
                <a:sym typeface="Open Sans"/>
              </a:rPr>
              <a:t>THANK </a:t>
            </a:r>
            <a:r>
              <a:rPr lang="en-US" sz="11500" b="1" i="0" u="none" strike="noStrike" cap="none">
                <a:solidFill>
                  <a:srgbClr val="A5A5A5"/>
                </a:solidFill>
                <a:latin typeface="Open Sans"/>
                <a:ea typeface="Open Sans"/>
                <a:cs typeface="Open Sans"/>
                <a:sym typeface="Open Sans"/>
              </a:rPr>
              <a:t>YOU</a:t>
            </a:r>
            <a:endParaRPr sz="1400" b="0" i="0" u="none" strike="noStrike" cap="none">
              <a:solidFill>
                <a:srgbClr val="000000"/>
              </a:solidFill>
              <a:latin typeface="Aharoni"/>
              <a:ea typeface="Aharoni"/>
              <a:cs typeface="Aharoni"/>
              <a:sym typeface="Aharoni"/>
            </a:endParaRPr>
          </a:p>
        </p:txBody>
      </p:sp>
      <p:sp>
        <p:nvSpPr>
          <p:cNvPr id="744" name="Google Shape;744;g2fee63df26b_0_0"/>
          <p:cNvSpPr txBox="1"/>
          <p:nvPr/>
        </p:nvSpPr>
        <p:spPr>
          <a:xfrm>
            <a:off x="1596571" y="4466045"/>
            <a:ext cx="8998800" cy="40006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a:solidFill>
                  <a:srgbClr val="7F7F7F"/>
                </a:solidFill>
                <a:latin typeface="Open Sans"/>
                <a:ea typeface="Open Sans"/>
                <a:cs typeface="Open Sans"/>
                <a:sym typeface="Open Sans"/>
              </a:rPr>
              <a:t>Have a Great Day ! </a:t>
            </a:r>
            <a:endParaRPr sz="1400" b="0" i="0" u="none" strike="noStrike" cap="none" dirty="0">
              <a:solidFill>
                <a:srgbClr val="000000"/>
              </a:solidFill>
              <a:latin typeface="Aharoni"/>
              <a:ea typeface="Aharoni"/>
              <a:cs typeface="Aharoni"/>
              <a:sym typeface="Aharon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F997BEC-C296-8E83-5C17-4DB901F8CCF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
        <p:nvSpPr>
          <p:cNvPr id="5" name="TextBox 4">
            <a:extLst>
              <a:ext uri="{FF2B5EF4-FFF2-40B4-BE49-F238E27FC236}">
                <a16:creationId xmlns:a16="http://schemas.microsoft.com/office/drawing/2014/main" id="{9528990F-A140-C47E-4325-81958D6D026C}"/>
              </a:ext>
            </a:extLst>
          </p:cNvPr>
          <p:cNvSpPr txBox="1"/>
          <p:nvPr/>
        </p:nvSpPr>
        <p:spPr>
          <a:xfrm>
            <a:off x="416858" y="713842"/>
            <a:ext cx="11470341" cy="5355312"/>
          </a:xfrm>
          <a:prstGeom prst="rect">
            <a:avLst/>
          </a:prstGeom>
          <a:noFill/>
        </p:spPr>
        <p:txBody>
          <a:bodyPr wrap="square">
            <a:spAutoFit/>
          </a:bodyPr>
          <a:lstStyle/>
          <a:p>
            <a:pPr marL="68580">
              <a:lnSpc>
                <a:spcPct val="100000"/>
              </a:lnSpc>
              <a:spcBef>
                <a:spcPts val="95"/>
              </a:spcBef>
            </a:pPr>
            <a:r>
              <a:rPr lang="en-US" sz="1800" b="1" spc="-15" dirty="0">
                <a:latin typeface="Times New Roman" panose="02020603050405020304" pitchFamily="18" charset="0"/>
                <a:cs typeface="Times New Roman" panose="02020603050405020304" pitchFamily="18" charset="0"/>
              </a:rPr>
              <a:t>ABSTRACT:</a:t>
            </a:r>
            <a:endParaRPr lang="en-US" sz="1800" dirty="0">
              <a:latin typeface="Times New Roman" panose="02020603050405020304" pitchFamily="18" charset="0"/>
              <a:cs typeface="Times New Roman" panose="02020603050405020304" pitchFamily="18" charset="0"/>
            </a:endParaRPr>
          </a:p>
          <a:p>
            <a:pPr marL="12700" marR="62865" indent="114300" algn="just">
              <a:lnSpc>
                <a:spcPct val="100000"/>
              </a:lnSpc>
            </a:pPr>
            <a:r>
              <a:rPr lang="en-US" sz="1800" spc="-5" dirty="0">
                <a:latin typeface="Times New Roman" panose="02020603050405020304" pitchFamily="18" charset="0"/>
                <a:cs typeface="Times New Roman" panose="02020603050405020304" pitchFamily="18" charset="0"/>
              </a:rPr>
              <a:t>                    In</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any</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part</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of</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our</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life,</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each</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of</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us</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has</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encountered</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high-priority</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vehicles</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like ambulances and</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fire</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engines</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waiting</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during</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their</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time</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of</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emergency while being stuck at traffic signal areas.</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We</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can</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save</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significant time</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and</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prioritize</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vehicles</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at</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traffic</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signals by</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analyzing</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and</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executing</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better</a:t>
            </a:r>
            <a:r>
              <a:rPr lang="en-US" sz="1800" spc="3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algorithms</a:t>
            </a:r>
            <a:r>
              <a:rPr lang="en-US" sz="1800" spc="10" dirty="0">
                <a:latin typeface="Times New Roman" panose="02020603050405020304" pitchFamily="18" charset="0"/>
                <a:cs typeface="Times New Roman" panose="02020603050405020304" pitchFamily="18" charset="0"/>
              </a:rPr>
              <a:t> </a:t>
            </a:r>
            <a:r>
              <a:rPr lang="en-US" sz="1800" spc="-10" dirty="0">
                <a:latin typeface="Times New Roman" panose="02020603050405020304" pitchFamily="18" charset="0"/>
                <a:cs typeface="Times New Roman" panose="02020603050405020304" pitchFamily="18" charset="0"/>
              </a:rPr>
              <a:t>with </a:t>
            </a:r>
            <a:r>
              <a:rPr lang="en-US" sz="1800" spc="-5" dirty="0">
                <a:latin typeface="Times New Roman" panose="02020603050405020304" pitchFamily="18" charset="0"/>
                <a:cs typeface="Times New Roman" panose="02020603050405020304" pitchFamily="18" charset="0"/>
              </a:rPr>
              <a:t>the</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help</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of</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video processing</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and Al</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models.  The</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main</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motto</a:t>
            </a:r>
            <a:r>
              <a:rPr lang="en-US" sz="1800" spc="3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of</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this</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project</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is</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to</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eliminate the</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excess</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time</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and</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prioritize</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the</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vehicles</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at</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the</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traffic</a:t>
            </a:r>
            <a:r>
              <a:rPr lang="en-US" sz="1800" spc="3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signals.</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This</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can</a:t>
            </a:r>
            <a:r>
              <a:rPr lang="en-US" sz="1800" spc="5" dirty="0">
                <a:latin typeface="Times New Roman" panose="02020603050405020304" pitchFamily="18" charset="0"/>
                <a:cs typeface="Times New Roman" panose="02020603050405020304" pitchFamily="18" charset="0"/>
              </a:rPr>
              <a:t> </a:t>
            </a:r>
            <a:r>
              <a:rPr lang="en-US" sz="1800" spc="30" dirty="0">
                <a:latin typeface="Times New Roman" panose="02020603050405020304" pitchFamily="18" charset="0"/>
                <a:cs typeface="Times New Roman" panose="02020603050405020304" pitchFamily="18" charset="0"/>
              </a:rPr>
              <a:t>be </a:t>
            </a:r>
            <a:r>
              <a:rPr lang="en-US" sz="1800" spc="-43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achieved</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by</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training deep learning</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models.</a:t>
            </a:r>
            <a:r>
              <a:rPr lang="en-US" sz="1800" dirty="0">
                <a:latin typeface="Times New Roman" panose="02020603050405020304" pitchFamily="18" charset="0"/>
                <a:cs typeface="Times New Roman" panose="02020603050405020304" pitchFamily="18" charset="0"/>
              </a:rPr>
              <a:t> </a:t>
            </a: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r>
              <a:rPr lang="en-US" sz="1800" spc="-5" dirty="0">
                <a:latin typeface="Times New Roman" panose="02020603050405020304" pitchFamily="18" charset="0"/>
                <a:cs typeface="Times New Roman" panose="02020603050405020304" pitchFamily="18" charset="0"/>
              </a:rPr>
              <a:t>                                        T</a:t>
            </a:r>
            <a:r>
              <a:rPr lang="en-US" sz="1800" spc="40" dirty="0">
                <a:latin typeface="Times New Roman" panose="02020603050405020304" pitchFamily="18" charset="0"/>
                <a:cs typeface="Times New Roman" panose="02020603050405020304" pitchFamily="18" charset="0"/>
              </a:rPr>
              <a:t>he </a:t>
            </a:r>
            <a:r>
              <a:rPr lang="en-US" sz="1800" spc="-5" dirty="0">
                <a:latin typeface="Times New Roman" panose="02020603050405020304" pitchFamily="18" charset="0"/>
                <a:cs typeface="Times New Roman" panose="02020603050405020304" pitchFamily="18" charset="0"/>
              </a:rPr>
              <a:t>model will analyze the vehicles </a:t>
            </a:r>
            <a:r>
              <a:rPr lang="en-US" sz="1800" spc="5" dirty="0">
                <a:latin typeface="Times New Roman" panose="02020603050405020304" pitchFamily="18" charset="0"/>
                <a:cs typeface="Times New Roman" panose="02020603050405020304" pitchFamily="18" charset="0"/>
              </a:rPr>
              <a:t>and</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 identify</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high</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priority</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vehicles</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such</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as</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ambulances</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and</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fire</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engines. Finally,</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traffic</a:t>
            </a:r>
            <a:r>
              <a:rPr lang="en-US" sz="1800" spc="4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signal</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control</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systems</a:t>
            </a:r>
            <a:r>
              <a:rPr lang="en-US" sz="1800" spc="3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need</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to</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be</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integrated</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with</a:t>
            </a:r>
            <a:r>
              <a:rPr lang="en-US" sz="1800" spc="2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the</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Al</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models</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analyze</a:t>
            </a:r>
            <a:r>
              <a:rPr lang="en-US" sz="1800" dirty="0">
                <a:latin typeface="Times New Roman" panose="02020603050405020304" pitchFamily="18" charset="0"/>
                <a:cs typeface="Times New Roman" panose="02020603050405020304" pitchFamily="18" charset="0"/>
              </a:rPr>
              <a:t> vehicles </a:t>
            </a:r>
            <a:r>
              <a:rPr lang="en-US" sz="1800" spc="-5" dirty="0">
                <a:latin typeface="Times New Roman" panose="02020603050405020304" pitchFamily="18" charset="0"/>
                <a:cs typeface="Times New Roman" panose="02020603050405020304" pitchFamily="18" charset="0"/>
              </a:rPr>
              <a:t>based</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on</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real-time</a:t>
            </a:r>
            <a:r>
              <a:rPr lang="en-US" sz="1800" spc="3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traffic</a:t>
            </a:r>
            <a:r>
              <a:rPr lang="en-US" sz="1800" spc="2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conditions</a:t>
            </a:r>
            <a:r>
              <a:rPr lang="en-US" sz="180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and</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the</a:t>
            </a:r>
            <a:r>
              <a:rPr lang="en-US" sz="1800" spc="1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presence</a:t>
            </a:r>
            <a:r>
              <a:rPr lang="en-US" sz="1800" spc="5"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of</a:t>
            </a:r>
            <a:r>
              <a:rPr lang="en-US" sz="1800" spc="2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high-</a:t>
            </a:r>
            <a:r>
              <a:rPr lang="en-US" sz="1800" spc="-5" dirty="0">
                <a:latin typeface="Times New Roman" panose="02020603050405020304" pitchFamily="18" charset="0"/>
                <a:cs typeface="Times New Roman" panose="02020603050405020304" pitchFamily="18" charset="0"/>
              </a:rPr>
              <a:t>priority</a:t>
            </a:r>
            <a:r>
              <a:rPr lang="en-US" sz="1800" spc="10" dirty="0">
                <a:latin typeface="Times New Roman" panose="02020603050405020304" pitchFamily="18" charset="0"/>
                <a:cs typeface="Times New Roman" panose="02020603050405020304" pitchFamily="18" charset="0"/>
              </a:rPr>
              <a:t> </a:t>
            </a:r>
            <a:r>
              <a:rPr lang="en-US" sz="1800" spc="-5" dirty="0">
                <a:latin typeface="Times New Roman" panose="02020603050405020304" pitchFamily="18" charset="0"/>
                <a:cs typeface="Times New Roman" panose="02020603050405020304" pitchFamily="18" charset="0"/>
              </a:rPr>
              <a:t>vehicles.</a:t>
            </a:r>
          </a:p>
          <a:p>
            <a:pPr marL="12700" marR="237490" algn="just">
              <a:lnSpc>
                <a:spcPct val="100000"/>
              </a:lnSpc>
            </a:pP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endParaRPr lang="en-US" sz="1800" spc="-5" dirty="0">
              <a:latin typeface="Times New Roman" panose="02020603050405020304" pitchFamily="18" charset="0"/>
              <a:cs typeface="Times New Roman" panose="02020603050405020304" pitchFamily="18" charset="0"/>
            </a:endParaRPr>
          </a:p>
          <a:p>
            <a:pPr marL="12700" marR="237490" algn="just">
              <a:lnSpc>
                <a:spcPct val="100000"/>
              </a:lnSpc>
            </a:pPr>
            <a:endParaRPr lang="en-US" sz="18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6DD1BDD-5FC2-D0FC-B2F2-18FAE279B82A}"/>
              </a:ext>
            </a:extLst>
          </p:cNvPr>
          <p:cNvPicPr>
            <a:picLocks noChangeAspect="1"/>
          </p:cNvPicPr>
          <p:nvPr/>
        </p:nvPicPr>
        <p:blipFill>
          <a:blip r:embed="rId2"/>
          <a:stretch>
            <a:fillRect/>
          </a:stretch>
        </p:blipFill>
        <p:spPr>
          <a:xfrm>
            <a:off x="3810000" y="3577439"/>
            <a:ext cx="4572000" cy="2703576"/>
          </a:xfrm>
          <a:prstGeom prst="rect">
            <a:avLst/>
          </a:prstGeom>
        </p:spPr>
      </p:pic>
    </p:spTree>
    <p:extLst>
      <p:ext uri="{BB962C8B-B14F-4D97-AF65-F5344CB8AC3E}">
        <p14:creationId xmlns:p14="http://schemas.microsoft.com/office/powerpoint/2010/main" val="1675613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016D5E0D-E878-63B4-A1A9-208E58ED601E}"/>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1EF97A4B-E82E-712F-CA13-78D59E17A26B}"/>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Objective and Goals</a:t>
            </a:r>
            <a:endParaRPr dirty="0"/>
          </a:p>
        </p:txBody>
      </p:sp>
      <p:sp>
        <p:nvSpPr>
          <p:cNvPr id="3" name="Google Shape;120;p76">
            <a:extLst>
              <a:ext uri="{FF2B5EF4-FFF2-40B4-BE49-F238E27FC236}">
                <a16:creationId xmlns:a16="http://schemas.microsoft.com/office/drawing/2014/main" id="{CA08A1E2-29B3-F3D5-48A9-5D1EA6629717}"/>
              </a:ext>
            </a:extLst>
          </p:cNvPr>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Objective </a:t>
            </a:r>
            <a:endParaRPr sz="1000" b="1" i="0" u="none" strike="noStrike" cap="none" dirty="0">
              <a:solidFill>
                <a:srgbClr val="000000"/>
              </a:solidFill>
              <a:latin typeface="Arial"/>
              <a:ea typeface="Arial"/>
              <a:cs typeface="Arial"/>
              <a:sym typeface="Arial"/>
            </a:endParaRPr>
          </a:p>
        </p:txBody>
      </p:sp>
      <p:sp>
        <p:nvSpPr>
          <p:cNvPr id="5" name="Google Shape;120;p76">
            <a:extLst>
              <a:ext uri="{FF2B5EF4-FFF2-40B4-BE49-F238E27FC236}">
                <a16:creationId xmlns:a16="http://schemas.microsoft.com/office/drawing/2014/main" id="{17BF0AA4-CB04-F194-9E07-5F430F49129E}"/>
              </a:ext>
            </a:extLst>
          </p:cNvPr>
          <p:cNvSpPr/>
          <p:nvPr/>
        </p:nvSpPr>
        <p:spPr>
          <a:xfrm>
            <a:off x="550606" y="3089910"/>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r>
              <a:rPr lang="en-US" sz="2000" b="1" i="0" u="none" strike="noStrike" cap="none" dirty="0">
                <a:solidFill>
                  <a:schemeClr val="lt1"/>
                </a:solidFill>
                <a:latin typeface="Verdana"/>
                <a:ea typeface="Verdana"/>
                <a:cs typeface="Verdana"/>
                <a:sym typeface="Verdana"/>
              </a:rPr>
              <a:t>Goals</a:t>
            </a:r>
            <a:endParaRPr sz="1000" b="1" i="0" u="none" strike="noStrike" cap="none" dirty="0">
              <a:solidFill>
                <a:srgbClr val="000000"/>
              </a:solidFill>
              <a:latin typeface="Arial"/>
              <a:ea typeface="Arial"/>
              <a:cs typeface="Arial"/>
              <a:sym typeface="Arial"/>
            </a:endParaRPr>
          </a:p>
        </p:txBody>
      </p:sp>
      <p:sp>
        <p:nvSpPr>
          <p:cNvPr id="33" name="TextBox 32">
            <a:extLst>
              <a:ext uri="{FF2B5EF4-FFF2-40B4-BE49-F238E27FC236}">
                <a16:creationId xmlns:a16="http://schemas.microsoft.com/office/drawing/2014/main" id="{A1111477-E886-23E8-64BD-4CADAD76379A}"/>
              </a:ext>
            </a:extLst>
          </p:cNvPr>
          <p:cNvSpPr txBox="1"/>
          <p:nvPr/>
        </p:nvSpPr>
        <p:spPr>
          <a:xfrm>
            <a:off x="1000124" y="1299666"/>
            <a:ext cx="9943179" cy="1569660"/>
          </a:xfrm>
          <a:prstGeom prst="rect">
            <a:avLst/>
          </a:prstGeom>
          <a:noFill/>
        </p:spPr>
        <p:txBody>
          <a:bodyPr wrap="square" rtlCol="0">
            <a:spAutoFit/>
          </a:bodyPr>
          <a:lstStyle/>
          <a:p>
            <a:pPr marL="285750" indent="-285750" algn="just">
              <a:buFont typeface="Arial" panose="020B0604020202020204" pitchFamily="34" charset="0"/>
              <a:buChar char="•"/>
            </a:pPr>
            <a:r>
              <a:rPr lang="en-US" sz="1600" spc="-5" dirty="0">
                <a:latin typeface="Arial MT"/>
                <a:cs typeface="Arial MT"/>
              </a:rPr>
              <a:t>This </a:t>
            </a:r>
            <a:r>
              <a:rPr lang="en-US" sz="1600" dirty="0">
                <a:latin typeface="Arial MT"/>
                <a:cs typeface="Arial MT"/>
              </a:rPr>
              <a:t>project </a:t>
            </a:r>
            <a:r>
              <a:rPr lang="en-US" sz="1600" spc="-5" dirty="0">
                <a:latin typeface="Arial MT"/>
                <a:cs typeface="Arial MT"/>
              </a:rPr>
              <a:t>involves developing </a:t>
            </a:r>
            <a:r>
              <a:rPr lang="en-US" sz="1600" dirty="0">
                <a:latin typeface="Arial MT"/>
                <a:cs typeface="Arial MT"/>
              </a:rPr>
              <a:t>a machine learning model that utilizes object detection </a:t>
            </a:r>
            <a:r>
              <a:rPr lang="en-US" sz="1600" spc="-5" dirty="0">
                <a:latin typeface="Arial MT"/>
                <a:cs typeface="Arial MT"/>
              </a:rPr>
              <a:t>techniques </a:t>
            </a:r>
            <a:r>
              <a:rPr lang="en-US" sz="1600" dirty="0">
                <a:latin typeface="Arial MT"/>
                <a:cs typeface="Arial MT"/>
              </a:rPr>
              <a:t>to </a:t>
            </a:r>
            <a:r>
              <a:rPr lang="en-US" sz="1600" spc="-5" dirty="0">
                <a:latin typeface="Arial MT"/>
                <a:cs typeface="Arial MT"/>
              </a:rPr>
              <a:t>analyze vehicle </a:t>
            </a:r>
            <a:r>
              <a:rPr lang="en-US" sz="1600" dirty="0">
                <a:latin typeface="Arial MT"/>
                <a:cs typeface="Arial MT"/>
              </a:rPr>
              <a:t>density</a:t>
            </a:r>
            <a:r>
              <a:rPr lang="en-US" sz="1600" spc="-35" dirty="0">
                <a:latin typeface="Arial MT"/>
                <a:cs typeface="Arial MT"/>
              </a:rPr>
              <a:t> </a:t>
            </a:r>
            <a:r>
              <a:rPr lang="en-US" sz="1600" dirty="0">
                <a:latin typeface="Arial MT"/>
                <a:cs typeface="Arial MT"/>
              </a:rPr>
              <a:t>across</a:t>
            </a:r>
            <a:r>
              <a:rPr lang="en-US" sz="1600" spc="-35" dirty="0">
                <a:latin typeface="Arial MT"/>
                <a:cs typeface="Arial MT"/>
              </a:rPr>
              <a:t> </a:t>
            </a:r>
            <a:r>
              <a:rPr lang="en-US" sz="1600" dirty="0">
                <a:latin typeface="Arial MT"/>
                <a:cs typeface="Arial MT"/>
              </a:rPr>
              <a:t>traffic</a:t>
            </a:r>
            <a:r>
              <a:rPr lang="en-US" sz="1600" spc="-35" dirty="0">
                <a:latin typeface="Arial MT"/>
                <a:cs typeface="Arial MT"/>
              </a:rPr>
              <a:t> </a:t>
            </a:r>
            <a:r>
              <a:rPr lang="en-US" sz="1600" dirty="0">
                <a:latin typeface="Arial MT"/>
                <a:cs typeface="Arial MT"/>
              </a:rPr>
              <a:t>lanes.</a:t>
            </a:r>
            <a:r>
              <a:rPr lang="en-US" sz="1600" spc="-30" dirty="0">
                <a:latin typeface="Arial MT"/>
                <a:cs typeface="Arial MT"/>
              </a:rPr>
              <a:t> </a:t>
            </a:r>
            <a:r>
              <a:rPr lang="en-US" sz="1600" dirty="0">
                <a:latin typeface="Arial MT"/>
                <a:cs typeface="Arial MT"/>
              </a:rPr>
              <a:t>An</a:t>
            </a:r>
            <a:r>
              <a:rPr lang="en-US" sz="1600" spc="-5" dirty="0">
                <a:latin typeface="Arial MT"/>
                <a:cs typeface="Arial MT"/>
              </a:rPr>
              <a:t> </a:t>
            </a:r>
            <a:r>
              <a:rPr lang="en-US" sz="1600" dirty="0">
                <a:latin typeface="Arial MT"/>
                <a:cs typeface="Arial MT"/>
              </a:rPr>
              <a:t>algorithm</a:t>
            </a:r>
            <a:r>
              <a:rPr lang="en-US" sz="1600" spc="-35" dirty="0">
                <a:latin typeface="Arial MT"/>
                <a:cs typeface="Arial MT"/>
              </a:rPr>
              <a:t> </a:t>
            </a:r>
            <a:r>
              <a:rPr lang="en-US" sz="1600" spc="-5" dirty="0">
                <a:latin typeface="Arial MT"/>
                <a:cs typeface="Arial MT"/>
              </a:rPr>
              <a:t>will</a:t>
            </a:r>
            <a:r>
              <a:rPr lang="en-US" sz="1600" spc="10" dirty="0">
                <a:latin typeface="Arial MT"/>
                <a:cs typeface="Arial MT"/>
              </a:rPr>
              <a:t> </a:t>
            </a:r>
            <a:r>
              <a:rPr lang="en-US" sz="1600" dirty="0">
                <a:latin typeface="Arial MT"/>
                <a:cs typeface="Arial MT"/>
              </a:rPr>
              <a:t>be designed</a:t>
            </a:r>
            <a:r>
              <a:rPr lang="en-US" sz="1600" spc="-40" dirty="0">
                <a:latin typeface="Arial MT"/>
                <a:cs typeface="Arial MT"/>
              </a:rPr>
              <a:t> </a:t>
            </a:r>
            <a:r>
              <a:rPr lang="en-US" sz="1600" dirty="0">
                <a:latin typeface="Arial MT"/>
                <a:cs typeface="Arial MT"/>
              </a:rPr>
              <a:t>to</a:t>
            </a:r>
            <a:r>
              <a:rPr lang="en-US" sz="1600" spc="-15" dirty="0">
                <a:latin typeface="Arial MT"/>
                <a:cs typeface="Arial MT"/>
              </a:rPr>
              <a:t> </a:t>
            </a:r>
            <a:r>
              <a:rPr lang="en-US" sz="1600" dirty="0">
                <a:latin typeface="Arial MT"/>
                <a:cs typeface="Arial MT"/>
              </a:rPr>
              <a:t>display</a:t>
            </a:r>
            <a:r>
              <a:rPr lang="en-US" sz="1600" spc="-20" dirty="0">
                <a:latin typeface="Arial MT"/>
                <a:cs typeface="Arial MT"/>
              </a:rPr>
              <a:t> </a:t>
            </a:r>
            <a:r>
              <a:rPr lang="en-US" sz="1600" dirty="0">
                <a:latin typeface="Arial MT"/>
                <a:cs typeface="Arial MT"/>
              </a:rPr>
              <a:t>identified</a:t>
            </a:r>
            <a:r>
              <a:rPr lang="en-US" sz="1600" spc="-40" dirty="0">
                <a:latin typeface="Arial MT"/>
                <a:cs typeface="Arial MT"/>
              </a:rPr>
              <a:t> </a:t>
            </a:r>
            <a:r>
              <a:rPr lang="en-US" sz="1600" dirty="0">
                <a:latin typeface="Arial MT"/>
                <a:cs typeface="Arial MT"/>
              </a:rPr>
              <a:t>high</a:t>
            </a:r>
            <a:r>
              <a:rPr lang="en-US" sz="1600" spc="-10" dirty="0">
                <a:latin typeface="Arial MT"/>
                <a:cs typeface="Arial MT"/>
              </a:rPr>
              <a:t> </a:t>
            </a:r>
            <a:r>
              <a:rPr lang="en-US" sz="1600" dirty="0">
                <a:latin typeface="Arial MT"/>
                <a:cs typeface="Arial MT"/>
              </a:rPr>
              <a:t>priority</a:t>
            </a:r>
            <a:r>
              <a:rPr lang="en-US" sz="1600" spc="-35" dirty="0">
                <a:latin typeface="Arial MT"/>
                <a:cs typeface="Arial MT"/>
              </a:rPr>
              <a:t> </a:t>
            </a:r>
            <a:r>
              <a:rPr lang="en-US" sz="1600" spc="-5" dirty="0">
                <a:latin typeface="Arial MT"/>
                <a:cs typeface="Arial MT"/>
              </a:rPr>
              <a:t>vehicles</a:t>
            </a:r>
            <a:r>
              <a:rPr lang="en-US" sz="1600" spc="-10" dirty="0">
                <a:latin typeface="Arial MT"/>
                <a:cs typeface="Arial MT"/>
              </a:rPr>
              <a:t> </a:t>
            </a:r>
            <a:r>
              <a:rPr lang="en-US" sz="1600" dirty="0">
                <a:latin typeface="Arial MT"/>
                <a:cs typeface="Arial MT"/>
              </a:rPr>
              <a:t>at traffic </a:t>
            </a:r>
            <a:r>
              <a:rPr lang="en-US" sz="1600" spc="-370" dirty="0">
                <a:latin typeface="Arial MT"/>
                <a:cs typeface="Arial MT"/>
              </a:rPr>
              <a:t> </a:t>
            </a:r>
            <a:r>
              <a:rPr lang="en-US" sz="1600" dirty="0">
                <a:latin typeface="Arial MT"/>
                <a:cs typeface="Arial MT"/>
              </a:rPr>
              <a:t>junctions, enabling reduced emergency rate and accurate predictions.</a:t>
            </a:r>
          </a:p>
          <a:p>
            <a:pPr marL="285750" indent="-285750" algn="just">
              <a:buFont typeface="Arial" panose="020B0604020202020204" pitchFamily="34" charset="0"/>
              <a:buChar char="•"/>
            </a:pPr>
            <a:r>
              <a:rPr lang="en-US" sz="1600" dirty="0"/>
              <a:t>The objective of our project is to collect datasets best suited for segmentation, relabel and reannotate them with masked coordinates to support instance segmentation. </a:t>
            </a:r>
          </a:p>
          <a:p>
            <a:pPr marL="285750" indent="-285750" algn="just">
              <a:buFont typeface="Arial" panose="020B0604020202020204" pitchFamily="34" charset="0"/>
              <a:buChar char="•"/>
            </a:pPr>
            <a:r>
              <a:rPr lang="en-US" sz="1600" dirty="0"/>
              <a:t>To train a new object detection model with added instance segmentation to improve the previous model.</a:t>
            </a:r>
          </a:p>
        </p:txBody>
      </p:sp>
      <p:sp>
        <p:nvSpPr>
          <p:cNvPr id="34" name="TextBox 33">
            <a:extLst>
              <a:ext uri="{FF2B5EF4-FFF2-40B4-BE49-F238E27FC236}">
                <a16:creationId xmlns:a16="http://schemas.microsoft.com/office/drawing/2014/main" id="{4A9AEFFB-1A20-899A-F8E0-29DEDB267EF4}"/>
              </a:ext>
            </a:extLst>
          </p:cNvPr>
          <p:cNvSpPr txBox="1"/>
          <p:nvPr/>
        </p:nvSpPr>
        <p:spPr>
          <a:xfrm>
            <a:off x="783090" y="3506153"/>
            <a:ext cx="9943179" cy="2523768"/>
          </a:xfrm>
          <a:prstGeom prst="rect">
            <a:avLst/>
          </a:prstGeom>
          <a:noFill/>
        </p:spPr>
        <p:txBody>
          <a:bodyPr wrap="square" rtlCol="0">
            <a:spAutoFit/>
          </a:bodyPr>
          <a:lstStyle/>
          <a:p>
            <a:r>
              <a:rPr lang="en-IN" sz="1600" b="1" dirty="0">
                <a:latin typeface="Verdana" panose="020B0604030504040204" pitchFamily="34" charset="0"/>
                <a:ea typeface="Verdana" panose="020B0604030504040204" pitchFamily="34" charset="0"/>
              </a:rPr>
              <a:t>Main Goals </a:t>
            </a:r>
          </a:p>
          <a:p>
            <a:pPr marL="285750" indent="-285750" algn="just">
              <a:buFont typeface="Arial" panose="020B0604020202020204" pitchFamily="34" charset="0"/>
              <a:buChar char="•"/>
            </a:pPr>
            <a:r>
              <a:rPr lang="en-US" sz="1600" dirty="0"/>
              <a:t>To identify emergency vehicles and classify them as high-priority vehicles separate from the rest of the vehicles.</a:t>
            </a:r>
            <a:endParaRPr lang="en-IN" sz="1600" dirty="0">
              <a:latin typeface="Verdana" panose="020B0604030504040204" pitchFamily="34" charset="0"/>
              <a:ea typeface="Verdana" panose="020B0604030504040204" pitchFamily="34" charset="0"/>
            </a:endParaRPr>
          </a:p>
          <a:p>
            <a:pPr marL="285750" indent="-285750" algn="just">
              <a:buFont typeface="Arial" panose="020B0604020202020204" pitchFamily="34" charset="0"/>
              <a:buChar char="•"/>
            </a:pPr>
            <a:r>
              <a:rPr lang="en-US" sz="1600" dirty="0"/>
              <a:t>To identify the lane of emergency vehicles and communicate their presence to traffic signal junctions for prompt action.</a:t>
            </a:r>
          </a:p>
          <a:p>
            <a:pPr marL="285750" indent="-285750">
              <a:buFont typeface="Arial" panose="020B0604020202020204" pitchFamily="34" charset="0"/>
              <a:buChar char="•"/>
            </a:pPr>
            <a:endParaRPr lang="en-IN" sz="1600" dirty="0">
              <a:latin typeface="Verdana" panose="020B0604030504040204" pitchFamily="34" charset="0"/>
              <a:ea typeface="Verdana" panose="020B0604030504040204" pitchFamily="34" charset="0"/>
            </a:endParaRPr>
          </a:p>
          <a:p>
            <a:r>
              <a:rPr lang="en-IN" sz="1600" b="1" dirty="0">
                <a:latin typeface="Verdana" panose="020B0604030504040204" pitchFamily="34" charset="0"/>
                <a:ea typeface="Verdana" panose="020B0604030504040204" pitchFamily="34" charset="0"/>
              </a:rPr>
              <a:t>Additional Goals </a:t>
            </a:r>
          </a:p>
          <a:p>
            <a:pPr marL="285750" indent="-285750">
              <a:buFont typeface="Arial" panose="020B0604020202020204" pitchFamily="34" charset="0"/>
              <a:buChar char="•"/>
            </a:pPr>
            <a:r>
              <a:rPr lang="en-US" sz="1600" spc="-5" dirty="0">
                <a:latin typeface="Arial MT"/>
                <a:cs typeface="Arial MT"/>
              </a:rPr>
              <a:t>To </a:t>
            </a:r>
            <a:r>
              <a:rPr lang="en-US" sz="1600" dirty="0">
                <a:latin typeface="Arial MT"/>
                <a:cs typeface="Arial MT"/>
              </a:rPr>
              <a:t>reduce</a:t>
            </a:r>
            <a:r>
              <a:rPr lang="en-US" sz="1600" spc="-40" dirty="0">
                <a:latin typeface="Arial MT"/>
                <a:cs typeface="Arial MT"/>
              </a:rPr>
              <a:t> </a:t>
            </a:r>
            <a:r>
              <a:rPr lang="en-US" sz="1600" dirty="0">
                <a:latin typeface="Arial MT"/>
                <a:cs typeface="Arial MT"/>
              </a:rPr>
              <a:t>the</a:t>
            </a:r>
            <a:r>
              <a:rPr lang="en-US" sz="1600" spc="-15" dirty="0">
                <a:latin typeface="Arial MT"/>
                <a:cs typeface="Arial MT"/>
              </a:rPr>
              <a:t> </a:t>
            </a:r>
            <a:r>
              <a:rPr lang="en-US" sz="1600" spc="-5" dirty="0">
                <a:latin typeface="Arial MT"/>
                <a:cs typeface="Arial MT"/>
              </a:rPr>
              <a:t>emergencies</a:t>
            </a:r>
            <a:r>
              <a:rPr lang="en-US" sz="1600" spc="-35" dirty="0">
                <a:latin typeface="Arial MT"/>
                <a:cs typeface="Arial MT"/>
              </a:rPr>
              <a:t> </a:t>
            </a:r>
            <a:r>
              <a:rPr lang="en-US" sz="1600" dirty="0">
                <a:latin typeface="Arial MT"/>
                <a:cs typeface="Arial MT"/>
              </a:rPr>
              <a:t>for</a:t>
            </a:r>
            <a:r>
              <a:rPr lang="en-US" sz="1600" spc="-15" dirty="0">
                <a:latin typeface="Arial MT"/>
                <a:cs typeface="Arial MT"/>
              </a:rPr>
              <a:t> </a:t>
            </a:r>
            <a:r>
              <a:rPr lang="en-US" sz="1600" dirty="0">
                <a:latin typeface="Arial MT"/>
                <a:cs typeface="Arial MT"/>
              </a:rPr>
              <a:t>people</a:t>
            </a:r>
            <a:r>
              <a:rPr lang="en-US" sz="1600" spc="-25" dirty="0">
                <a:latin typeface="Arial MT"/>
                <a:cs typeface="Arial MT"/>
              </a:rPr>
              <a:t> </a:t>
            </a:r>
            <a:r>
              <a:rPr lang="en-US" sz="1600" dirty="0">
                <a:latin typeface="Arial MT"/>
                <a:cs typeface="Arial MT"/>
              </a:rPr>
              <a:t>by</a:t>
            </a:r>
            <a:r>
              <a:rPr lang="en-US" sz="1600" spc="-10" dirty="0">
                <a:latin typeface="Arial MT"/>
                <a:cs typeface="Arial MT"/>
              </a:rPr>
              <a:t> </a:t>
            </a:r>
            <a:r>
              <a:rPr lang="en-US" sz="1600" dirty="0">
                <a:latin typeface="Arial MT"/>
                <a:cs typeface="Arial MT"/>
              </a:rPr>
              <a:t>prioritizing</a:t>
            </a:r>
            <a:r>
              <a:rPr lang="en-US" sz="1600" spc="-40" dirty="0">
                <a:latin typeface="Arial MT"/>
                <a:cs typeface="Arial MT"/>
              </a:rPr>
              <a:t> </a:t>
            </a:r>
            <a:r>
              <a:rPr lang="en-US" sz="1600" dirty="0">
                <a:latin typeface="Arial MT"/>
                <a:cs typeface="Arial MT"/>
              </a:rPr>
              <a:t>the</a:t>
            </a:r>
            <a:r>
              <a:rPr lang="en-US" sz="1600" spc="-25" dirty="0">
                <a:latin typeface="Arial MT"/>
                <a:cs typeface="Arial MT"/>
              </a:rPr>
              <a:t> </a:t>
            </a:r>
            <a:r>
              <a:rPr lang="en-US" sz="1600" dirty="0">
                <a:latin typeface="Arial MT"/>
                <a:cs typeface="Arial MT"/>
              </a:rPr>
              <a:t>high</a:t>
            </a:r>
            <a:r>
              <a:rPr lang="en-US" sz="1600" spc="-15" dirty="0">
                <a:latin typeface="Arial MT"/>
                <a:cs typeface="Arial MT"/>
              </a:rPr>
              <a:t> </a:t>
            </a:r>
            <a:r>
              <a:rPr lang="en-US" sz="1600" dirty="0">
                <a:latin typeface="Arial MT"/>
                <a:cs typeface="Arial MT"/>
              </a:rPr>
              <a:t>priority</a:t>
            </a:r>
            <a:r>
              <a:rPr lang="en-US" sz="1600" spc="-20" dirty="0">
                <a:latin typeface="Arial MT"/>
                <a:cs typeface="Arial MT"/>
              </a:rPr>
              <a:t> </a:t>
            </a:r>
            <a:r>
              <a:rPr lang="en-US" sz="1600" spc="-5" dirty="0">
                <a:latin typeface="Arial MT"/>
                <a:cs typeface="Arial MT"/>
              </a:rPr>
              <a:t>vehicles.</a:t>
            </a:r>
            <a:endParaRPr lang="en-US" sz="1600" dirty="0">
              <a:latin typeface="Arial MT"/>
              <a:cs typeface="Arial MT"/>
            </a:endParaRPr>
          </a:p>
          <a:p>
            <a:pPr marL="285750" indent="-285750">
              <a:buFont typeface="Arial" panose="020B0604020202020204" pitchFamily="34" charset="0"/>
              <a:buChar char="•"/>
            </a:pPr>
            <a:r>
              <a:rPr lang="en-US" sz="1600" dirty="0"/>
              <a:t>To reduce the waiting time of high-priority vehicles at traffic junctions.</a:t>
            </a:r>
            <a:endParaRPr lang="en-IN" sz="1600" dirty="0">
              <a:latin typeface="Verdana" panose="020B0604030504040204" pitchFamily="34" charset="0"/>
              <a:ea typeface="Verdana" panose="020B0604030504040204" pitchFamily="34" charset="0"/>
            </a:endParaRPr>
          </a:p>
          <a:p>
            <a:endParaRPr lang="en-IN" dirty="0">
              <a:latin typeface="Verdana" panose="020B0604030504040204" pitchFamily="34" charset="0"/>
              <a:ea typeface="Verdana" panose="020B0604030504040204" pitchFamily="34" charset="0"/>
            </a:endParaRPr>
          </a:p>
        </p:txBody>
      </p:sp>
      <p:sp>
        <p:nvSpPr>
          <p:cNvPr id="35" name="Slide Number Placeholder 34">
            <a:extLst>
              <a:ext uri="{FF2B5EF4-FFF2-40B4-BE49-F238E27FC236}">
                <a16:creationId xmlns:a16="http://schemas.microsoft.com/office/drawing/2014/main" id="{FB294828-0F9E-F06A-05D5-7A5C37AB34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spTree>
    <p:extLst>
      <p:ext uri="{BB962C8B-B14F-4D97-AF65-F5344CB8AC3E}">
        <p14:creationId xmlns:p14="http://schemas.microsoft.com/office/powerpoint/2010/main" val="1429641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5D277163-DDF4-8A7D-727E-9DC95265C51D}"/>
            </a:ext>
          </a:extLst>
        </p:cNvPr>
        <p:cNvGrpSpPr/>
        <p:nvPr/>
      </p:nvGrpSpPr>
      <p:grpSpPr>
        <a:xfrm>
          <a:off x="0" y="0"/>
          <a:ext cx="0" cy="0"/>
          <a:chOff x="0" y="0"/>
          <a:chExt cx="0" cy="0"/>
        </a:xfrm>
      </p:grpSpPr>
      <p:sp>
        <p:nvSpPr>
          <p:cNvPr id="8" name="Google Shape;125;p3">
            <a:extLst>
              <a:ext uri="{FF2B5EF4-FFF2-40B4-BE49-F238E27FC236}">
                <a16:creationId xmlns:a16="http://schemas.microsoft.com/office/drawing/2014/main" id="{C6ECFB60-4922-9557-3C5E-7FA842E8B16A}"/>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IN" dirty="0">
                <a:latin typeface="Verdana" panose="020B0604030504040204" pitchFamily="34" charset="0"/>
                <a:ea typeface="Verdana" panose="020B0604030504040204" pitchFamily="34" charset="0"/>
              </a:rPr>
              <a:t>Gant Chart  - Milestones and Activities </a:t>
            </a:r>
          </a:p>
          <a:p>
            <a:pPr marL="0" marR="0" lvl="0" indent="0" algn="ctr" rtl="0">
              <a:lnSpc>
                <a:spcPct val="100000"/>
              </a:lnSpc>
              <a:spcBef>
                <a:spcPts val="0"/>
              </a:spcBef>
              <a:spcAft>
                <a:spcPts val="0"/>
              </a:spcAft>
              <a:buNone/>
            </a:pPr>
            <a:r>
              <a:rPr lang="en-IN" dirty="0">
                <a:latin typeface="Verdana" panose="020B0604030504040204" pitchFamily="34" charset="0"/>
                <a:ea typeface="Verdana" panose="020B0604030504040204" pitchFamily="34" charset="0"/>
              </a:rPr>
              <a:t>Resources : </a:t>
            </a:r>
            <a:r>
              <a:rPr lang="en-IN" dirty="0">
                <a:latin typeface="Verdana" panose="020B0604030504040204" pitchFamily="34" charset="0"/>
                <a:ea typeface="Verdana" panose="020B0604030504040204" pitchFamily="34" charset="0"/>
                <a:hlinkClick r:id="rId3"/>
              </a:rPr>
              <a:t>https://www.officetimeline.com/gantt-chart/how-to-make/excel</a:t>
            </a:r>
            <a:r>
              <a:rPr lang="en-IN" dirty="0">
                <a:latin typeface="Verdana" panose="020B0604030504040204" pitchFamily="34" charset="0"/>
                <a:ea typeface="Verdana" panose="020B0604030504040204" pitchFamily="34" charset="0"/>
              </a:rPr>
              <a:t> &amp; </a:t>
            </a:r>
            <a:r>
              <a:rPr lang="en-IN" dirty="0">
                <a:latin typeface="Verdana" panose="020B0604030504040204" pitchFamily="34" charset="0"/>
                <a:ea typeface="Verdana" panose="020B0604030504040204" pitchFamily="34" charset="0"/>
                <a:hlinkClick r:id="rId4"/>
              </a:rPr>
              <a:t>https://www.teamgantt.com/</a:t>
            </a:r>
            <a:r>
              <a:rPr lang="en-IN" dirty="0">
                <a:latin typeface="Verdana" panose="020B0604030504040204" pitchFamily="34" charset="0"/>
                <a:ea typeface="Verdana" panose="020B0604030504040204" pitchFamily="34" charset="0"/>
              </a:rPr>
              <a:t> </a:t>
            </a:r>
          </a:p>
        </p:txBody>
      </p:sp>
      <p:sp>
        <p:nvSpPr>
          <p:cNvPr id="3" name="Slide Number Placeholder 2">
            <a:extLst>
              <a:ext uri="{FF2B5EF4-FFF2-40B4-BE49-F238E27FC236}">
                <a16:creationId xmlns:a16="http://schemas.microsoft.com/office/drawing/2014/main" id="{83241AC6-CE23-A38B-BD86-17E34844F78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
        <p:nvSpPr>
          <p:cNvPr id="5" name="Google Shape;125;p3">
            <a:extLst>
              <a:ext uri="{FF2B5EF4-FFF2-40B4-BE49-F238E27FC236}">
                <a16:creationId xmlns:a16="http://schemas.microsoft.com/office/drawing/2014/main" id="{12977A3E-566F-814B-0D9C-37C0E1141171}"/>
              </a:ext>
            </a:extLst>
          </p:cNvPr>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a:ea typeface="Montserrat"/>
                <a:cs typeface="Montserrat"/>
                <a:sym typeface="Montserrat"/>
              </a:rPr>
              <a:t>Project Plan (Clearly mention milestone for objectives under each reviews)</a:t>
            </a:r>
            <a:endParaRPr dirty="0"/>
          </a:p>
        </p:txBody>
      </p:sp>
      <p:pic>
        <p:nvPicPr>
          <p:cNvPr id="9" name="Picture 8">
            <a:extLst>
              <a:ext uri="{FF2B5EF4-FFF2-40B4-BE49-F238E27FC236}">
                <a16:creationId xmlns:a16="http://schemas.microsoft.com/office/drawing/2014/main" id="{12CD7152-495A-60D7-52B6-C0494677F01A}"/>
              </a:ext>
            </a:extLst>
          </p:cNvPr>
          <p:cNvPicPr>
            <a:picLocks noChangeAspect="1"/>
          </p:cNvPicPr>
          <p:nvPr/>
        </p:nvPicPr>
        <p:blipFill>
          <a:blip r:embed="rId5"/>
          <a:stretch>
            <a:fillRect/>
          </a:stretch>
        </p:blipFill>
        <p:spPr>
          <a:xfrm>
            <a:off x="1413062" y="1898965"/>
            <a:ext cx="9365876" cy="3775693"/>
          </a:xfrm>
          <a:prstGeom prst="rect">
            <a:avLst/>
          </a:prstGeom>
        </p:spPr>
      </p:pic>
    </p:spTree>
    <p:extLst>
      <p:ext uri="{BB962C8B-B14F-4D97-AF65-F5344CB8AC3E}">
        <p14:creationId xmlns:p14="http://schemas.microsoft.com/office/powerpoint/2010/main" val="3316315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9185A70-A4A4-B513-C58A-E497677F4B15}"/>
              </a:ext>
            </a:extLst>
          </p:cNvPr>
          <p:cNvPicPr>
            <a:picLocks noGrp="1" noChangeAspect="1"/>
          </p:cNvPicPr>
          <p:nvPr>
            <p:ph type="pic" idx="2"/>
          </p:nvPr>
        </p:nvPicPr>
        <p:blipFill>
          <a:blip r:embed="rId2"/>
          <a:srcRect t="232" b="232"/>
          <a:stretch>
            <a:fillRect/>
          </a:stretch>
        </p:blipFill>
        <p:spPr/>
      </p:pic>
      <p:sp>
        <p:nvSpPr>
          <p:cNvPr id="3" name="Slide Number Placeholder 2">
            <a:extLst>
              <a:ext uri="{FF2B5EF4-FFF2-40B4-BE49-F238E27FC236}">
                <a16:creationId xmlns:a16="http://schemas.microsoft.com/office/drawing/2014/main" id="{6977DC71-DD2E-1C6F-4551-387E25EC4C3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spTree>
    <p:extLst>
      <p:ext uri="{BB962C8B-B14F-4D97-AF65-F5344CB8AC3E}">
        <p14:creationId xmlns:p14="http://schemas.microsoft.com/office/powerpoint/2010/main" val="3462061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A62CB5F0-B3DC-5717-D57D-6CE7552BD8AD}"/>
              </a:ext>
            </a:extLst>
          </p:cNvPr>
          <p:cNvPicPr>
            <a:picLocks noGrp="1" noChangeAspect="1"/>
          </p:cNvPicPr>
          <p:nvPr>
            <p:ph type="pic" idx="2"/>
          </p:nvPr>
        </p:nvPicPr>
        <p:blipFill>
          <a:blip r:embed="rId2"/>
          <a:srcRect l="203" r="203"/>
          <a:stretch>
            <a:fillRect/>
          </a:stretch>
        </p:blipFill>
        <p:spPr/>
      </p:pic>
      <p:sp>
        <p:nvSpPr>
          <p:cNvPr id="3" name="Slide Number Placeholder 2">
            <a:extLst>
              <a:ext uri="{FF2B5EF4-FFF2-40B4-BE49-F238E27FC236}">
                <a16:creationId xmlns:a16="http://schemas.microsoft.com/office/drawing/2014/main" id="{00EE2596-BB7D-AEF1-0F75-9839371AEC3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dirty="0"/>
          </a:p>
        </p:txBody>
      </p:sp>
    </p:spTree>
    <p:extLst>
      <p:ext uri="{BB962C8B-B14F-4D97-AF65-F5344CB8AC3E}">
        <p14:creationId xmlns:p14="http://schemas.microsoft.com/office/powerpoint/2010/main" val="1951615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F53F8-9556-4270-5B9D-9550237E944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CCA8DE1-C914-AC92-41A9-F53CE64505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sp>
        <p:nvSpPr>
          <p:cNvPr id="5" name="Google Shape;125;p3">
            <a:extLst>
              <a:ext uri="{FF2B5EF4-FFF2-40B4-BE49-F238E27FC236}">
                <a16:creationId xmlns:a16="http://schemas.microsoft.com/office/drawing/2014/main" id="{11DCD2FE-F6D8-3416-49EA-CE0660F5B1E7}"/>
              </a:ext>
            </a:extLst>
          </p:cNvPr>
          <p:cNvSpPr txBox="1"/>
          <p:nvPr/>
        </p:nvSpPr>
        <p:spPr>
          <a:xfrm>
            <a:off x="362078" y="479203"/>
            <a:ext cx="2663510" cy="610009"/>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Structural Diagram</a:t>
            </a:r>
          </a:p>
          <a:p>
            <a:pPr marL="0" marR="0" lvl="0" indent="0" rtl="0">
              <a:lnSpc>
                <a:spcPct val="100000"/>
              </a:lnSpc>
              <a:spcBef>
                <a:spcPts val="0"/>
              </a:spcBef>
              <a:spcAft>
                <a:spcPts val="0"/>
              </a:spcAft>
              <a:buNone/>
            </a:pPr>
            <a:r>
              <a:rPr lang="en-IN" sz="1200" dirty="0">
                <a:latin typeface="Verdana" panose="020B0604030504040204" pitchFamily="34" charset="0"/>
                <a:ea typeface="Verdana" panose="020B0604030504040204" pitchFamily="34" charset="0"/>
              </a:rPr>
              <a:t>Block Diagram/Pin Diagram:  </a:t>
            </a: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pic>
        <p:nvPicPr>
          <p:cNvPr id="6" name="object 5">
            <a:extLst>
              <a:ext uri="{FF2B5EF4-FFF2-40B4-BE49-F238E27FC236}">
                <a16:creationId xmlns:a16="http://schemas.microsoft.com/office/drawing/2014/main" id="{C634434B-731E-E72E-B353-EFAC9687D139}"/>
              </a:ext>
            </a:extLst>
          </p:cNvPr>
          <p:cNvPicPr/>
          <p:nvPr/>
        </p:nvPicPr>
        <p:blipFill>
          <a:blip r:embed="rId2" cstate="print"/>
          <a:stretch>
            <a:fillRect/>
          </a:stretch>
        </p:blipFill>
        <p:spPr>
          <a:xfrm>
            <a:off x="4371958" y="524532"/>
            <a:ext cx="2580131" cy="771221"/>
          </a:xfrm>
          <a:prstGeom prst="rect">
            <a:avLst/>
          </a:prstGeom>
        </p:spPr>
      </p:pic>
      <p:pic>
        <p:nvPicPr>
          <p:cNvPr id="7" name="object 5">
            <a:extLst>
              <a:ext uri="{FF2B5EF4-FFF2-40B4-BE49-F238E27FC236}">
                <a16:creationId xmlns:a16="http://schemas.microsoft.com/office/drawing/2014/main" id="{5C6DB661-64E2-DBAA-A70C-B9FD1704E953}"/>
              </a:ext>
            </a:extLst>
          </p:cNvPr>
          <p:cNvPicPr/>
          <p:nvPr/>
        </p:nvPicPr>
        <p:blipFill>
          <a:blip r:embed="rId2" cstate="print"/>
          <a:stretch>
            <a:fillRect/>
          </a:stretch>
        </p:blipFill>
        <p:spPr>
          <a:xfrm>
            <a:off x="4867219" y="6122694"/>
            <a:ext cx="2580131" cy="720851"/>
          </a:xfrm>
          <a:prstGeom prst="rect">
            <a:avLst/>
          </a:prstGeom>
        </p:spPr>
      </p:pic>
      <p:pic>
        <p:nvPicPr>
          <p:cNvPr id="8" name="object 5">
            <a:extLst>
              <a:ext uri="{FF2B5EF4-FFF2-40B4-BE49-F238E27FC236}">
                <a16:creationId xmlns:a16="http://schemas.microsoft.com/office/drawing/2014/main" id="{6F9004E3-5E7F-0666-84E6-FB96DD38EBDB}"/>
              </a:ext>
            </a:extLst>
          </p:cNvPr>
          <p:cNvPicPr/>
          <p:nvPr/>
        </p:nvPicPr>
        <p:blipFill>
          <a:blip r:embed="rId2" cstate="print"/>
          <a:stretch>
            <a:fillRect/>
          </a:stretch>
        </p:blipFill>
        <p:spPr>
          <a:xfrm>
            <a:off x="4104873" y="4250564"/>
            <a:ext cx="3540208" cy="720851"/>
          </a:xfrm>
          <a:prstGeom prst="rect">
            <a:avLst/>
          </a:prstGeom>
        </p:spPr>
      </p:pic>
      <p:pic>
        <p:nvPicPr>
          <p:cNvPr id="9" name="object 5">
            <a:extLst>
              <a:ext uri="{FF2B5EF4-FFF2-40B4-BE49-F238E27FC236}">
                <a16:creationId xmlns:a16="http://schemas.microsoft.com/office/drawing/2014/main" id="{5DF894FF-8725-6E9E-B9AB-AB46F18B7A7C}"/>
              </a:ext>
            </a:extLst>
          </p:cNvPr>
          <p:cNvPicPr/>
          <p:nvPr/>
        </p:nvPicPr>
        <p:blipFill>
          <a:blip r:embed="rId2" cstate="print"/>
          <a:stretch>
            <a:fillRect/>
          </a:stretch>
        </p:blipFill>
        <p:spPr>
          <a:xfrm>
            <a:off x="3923280" y="2367843"/>
            <a:ext cx="3761145" cy="723498"/>
          </a:xfrm>
          <a:prstGeom prst="rect">
            <a:avLst/>
          </a:prstGeom>
        </p:spPr>
      </p:pic>
      <p:grpSp>
        <p:nvGrpSpPr>
          <p:cNvPr id="10" name="object 7">
            <a:extLst>
              <a:ext uri="{FF2B5EF4-FFF2-40B4-BE49-F238E27FC236}">
                <a16:creationId xmlns:a16="http://schemas.microsoft.com/office/drawing/2014/main" id="{62F2F625-283C-3901-63EB-F6EA69FEE6DF}"/>
              </a:ext>
            </a:extLst>
          </p:cNvPr>
          <p:cNvGrpSpPr/>
          <p:nvPr/>
        </p:nvGrpSpPr>
        <p:grpSpPr>
          <a:xfrm>
            <a:off x="3874061" y="963526"/>
            <a:ext cx="4173253" cy="1065094"/>
            <a:chOff x="3810000" y="1281683"/>
            <a:chExt cx="4081272" cy="1078991"/>
          </a:xfrm>
        </p:grpSpPr>
        <p:sp>
          <p:nvSpPr>
            <p:cNvPr id="11" name="object 8">
              <a:extLst>
                <a:ext uri="{FF2B5EF4-FFF2-40B4-BE49-F238E27FC236}">
                  <a16:creationId xmlns:a16="http://schemas.microsoft.com/office/drawing/2014/main" id="{812C3CBD-964D-067C-9A9D-C97F9B92F423}"/>
                </a:ext>
              </a:extLst>
            </p:cNvPr>
            <p:cNvSpPr/>
            <p:nvPr/>
          </p:nvSpPr>
          <p:spPr>
            <a:xfrm flipH="1">
              <a:off x="5766816" y="1281683"/>
              <a:ext cx="58851" cy="519430"/>
            </a:xfrm>
            <a:custGeom>
              <a:avLst/>
              <a:gdLst/>
              <a:ahLst/>
              <a:cxnLst/>
              <a:rect l="l" t="t" r="r" b="b"/>
              <a:pathLst>
                <a:path w="76200" h="519430">
                  <a:moveTo>
                    <a:pt x="31750" y="442975"/>
                  </a:moveTo>
                  <a:lnTo>
                    <a:pt x="0" y="442975"/>
                  </a:lnTo>
                  <a:lnTo>
                    <a:pt x="38100" y="519175"/>
                  </a:lnTo>
                  <a:lnTo>
                    <a:pt x="69850" y="455675"/>
                  </a:lnTo>
                  <a:lnTo>
                    <a:pt x="31750" y="455675"/>
                  </a:lnTo>
                  <a:lnTo>
                    <a:pt x="31750" y="442975"/>
                  </a:lnTo>
                  <a:close/>
                </a:path>
                <a:path w="76200" h="519430">
                  <a:moveTo>
                    <a:pt x="44450" y="0"/>
                  </a:moveTo>
                  <a:lnTo>
                    <a:pt x="31750" y="0"/>
                  </a:lnTo>
                  <a:lnTo>
                    <a:pt x="31750" y="455675"/>
                  </a:lnTo>
                  <a:lnTo>
                    <a:pt x="44450" y="455675"/>
                  </a:lnTo>
                  <a:lnTo>
                    <a:pt x="44450" y="0"/>
                  </a:lnTo>
                  <a:close/>
                </a:path>
                <a:path w="76200" h="519430">
                  <a:moveTo>
                    <a:pt x="76200" y="442975"/>
                  </a:moveTo>
                  <a:lnTo>
                    <a:pt x="44450" y="442975"/>
                  </a:lnTo>
                  <a:lnTo>
                    <a:pt x="44450" y="455675"/>
                  </a:lnTo>
                  <a:lnTo>
                    <a:pt x="69850" y="455675"/>
                  </a:lnTo>
                  <a:lnTo>
                    <a:pt x="76200" y="442975"/>
                  </a:lnTo>
                  <a:close/>
                </a:path>
              </a:pathLst>
            </a:custGeom>
            <a:solidFill>
              <a:srgbClr val="000000"/>
            </a:solidFill>
          </p:spPr>
          <p:txBody>
            <a:bodyPr wrap="square" lIns="0" tIns="0" rIns="0" bIns="0" rtlCol="0"/>
            <a:lstStyle/>
            <a:p>
              <a:endParaRPr/>
            </a:p>
          </p:txBody>
        </p:sp>
        <p:pic>
          <p:nvPicPr>
            <p:cNvPr id="12" name="object 9">
              <a:extLst>
                <a:ext uri="{FF2B5EF4-FFF2-40B4-BE49-F238E27FC236}">
                  <a16:creationId xmlns:a16="http://schemas.microsoft.com/office/drawing/2014/main" id="{D07DD6A7-F11E-06ED-54F1-7931A9426002}"/>
                </a:ext>
              </a:extLst>
            </p:cNvPr>
            <p:cNvPicPr/>
            <p:nvPr/>
          </p:nvPicPr>
          <p:blipFill>
            <a:blip r:embed="rId3" cstate="print"/>
            <a:stretch>
              <a:fillRect/>
            </a:stretch>
          </p:blipFill>
          <p:spPr>
            <a:xfrm>
              <a:off x="3810000" y="1772411"/>
              <a:ext cx="4081272" cy="588263"/>
            </a:xfrm>
            <a:prstGeom prst="rect">
              <a:avLst/>
            </a:prstGeom>
          </p:spPr>
        </p:pic>
        <p:pic>
          <p:nvPicPr>
            <p:cNvPr id="13" name="object 10">
              <a:extLst>
                <a:ext uri="{FF2B5EF4-FFF2-40B4-BE49-F238E27FC236}">
                  <a16:creationId xmlns:a16="http://schemas.microsoft.com/office/drawing/2014/main" id="{31374111-BC69-2F42-AE1D-00AA76399BE1}"/>
                </a:ext>
              </a:extLst>
            </p:cNvPr>
            <p:cNvPicPr/>
            <p:nvPr/>
          </p:nvPicPr>
          <p:blipFill>
            <a:blip r:embed="rId4" cstate="print"/>
            <a:stretch>
              <a:fillRect/>
            </a:stretch>
          </p:blipFill>
          <p:spPr>
            <a:xfrm>
              <a:off x="4396740" y="1863851"/>
              <a:ext cx="2907791" cy="458724"/>
            </a:xfrm>
            <a:prstGeom prst="rect">
              <a:avLst/>
            </a:prstGeom>
          </p:spPr>
        </p:pic>
        <p:pic>
          <p:nvPicPr>
            <p:cNvPr id="14" name="object 11">
              <a:extLst>
                <a:ext uri="{FF2B5EF4-FFF2-40B4-BE49-F238E27FC236}">
                  <a16:creationId xmlns:a16="http://schemas.microsoft.com/office/drawing/2014/main" id="{3E611A7B-A559-2F3F-052B-B644149C257E}"/>
                </a:ext>
              </a:extLst>
            </p:cNvPr>
            <p:cNvPicPr/>
            <p:nvPr/>
          </p:nvPicPr>
          <p:blipFill>
            <a:blip r:embed="rId5" cstate="print"/>
            <a:stretch>
              <a:fillRect/>
            </a:stretch>
          </p:blipFill>
          <p:spPr>
            <a:xfrm>
              <a:off x="3857244" y="1798703"/>
              <a:ext cx="3986783" cy="493775"/>
            </a:xfrm>
            <a:prstGeom prst="rect">
              <a:avLst/>
            </a:prstGeom>
          </p:spPr>
        </p:pic>
        <p:sp>
          <p:nvSpPr>
            <p:cNvPr id="15" name="object 12">
              <a:extLst>
                <a:ext uri="{FF2B5EF4-FFF2-40B4-BE49-F238E27FC236}">
                  <a16:creationId xmlns:a16="http://schemas.microsoft.com/office/drawing/2014/main" id="{966A9675-ADC4-D881-4ACC-A94E83B64CAD}"/>
                </a:ext>
              </a:extLst>
            </p:cNvPr>
            <p:cNvSpPr/>
            <p:nvPr/>
          </p:nvSpPr>
          <p:spPr>
            <a:xfrm>
              <a:off x="3857244" y="1799843"/>
              <a:ext cx="3987165" cy="494030"/>
            </a:xfrm>
            <a:custGeom>
              <a:avLst/>
              <a:gdLst/>
              <a:ahLst/>
              <a:cxnLst/>
              <a:rect l="l" t="t" r="r" b="b"/>
              <a:pathLst>
                <a:path w="3987165" h="494030">
                  <a:moveTo>
                    <a:pt x="0" y="82295"/>
                  </a:moveTo>
                  <a:lnTo>
                    <a:pt x="6465" y="50256"/>
                  </a:lnTo>
                  <a:lnTo>
                    <a:pt x="24098" y="24098"/>
                  </a:lnTo>
                  <a:lnTo>
                    <a:pt x="50256" y="6465"/>
                  </a:lnTo>
                  <a:lnTo>
                    <a:pt x="82295" y="0"/>
                  </a:lnTo>
                  <a:lnTo>
                    <a:pt x="3904487" y="0"/>
                  </a:lnTo>
                  <a:lnTo>
                    <a:pt x="3936527" y="6465"/>
                  </a:lnTo>
                  <a:lnTo>
                    <a:pt x="3962685" y="24098"/>
                  </a:lnTo>
                  <a:lnTo>
                    <a:pt x="3980318" y="50256"/>
                  </a:lnTo>
                  <a:lnTo>
                    <a:pt x="3986783" y="82295"/>
                  </a:lnTo>
                  <a:lnTo>
                    <a:pt x="3986783" y="411479"/>
                  </a:lnTo>
                  <a:lnTo>
                    <a:pt x="3980318" y="443519"/>
                  </a:lnTo>
                  <a:lnTo>
                    <a:pt x="3962685" y="469677"/>
                  </a:lnTo>
                  <a:lnTo>
                    <a:pt x="3936527" y="487310"/>
                  </a:lnTo>
                  <a:lnTo>
                    <a:pt x="3904487" y="493775"/>
                  </a:lnTo>
                  <a:lnTo>
                    <a:pt x="82295" y="493775"/>
                  </a:lnTo>
                  <a:lnTo>
                    <a:pt x="50256" y="487310"/>
                  </a:lnTo>
                  <a:lnTo>
                    <a:pt x="24098" y="469677"/>
                  </a:lnTo>
                  <a:lnTo>
                    <a:pt x="6465" y="443519"/>
                  </a:lnTo>
                  <a:lnTo>
                    <a:pt x="0" y="411479"/>
                  </a:lnTo>
                  <a:lnTo>
                    <a:pt x="0" y="82295"/>
                  </a:lnTo>
                  <a:close/>
                </a:path>
              </a:pathLst>
            </a:custGeom>
            <a:ln w="9144">
              <a:solidFill>
                <a:srgbClr val="000000"/>
              </a:solidFill>
            </a:ln>
          </p:spPr>
          <p:txBody>
            <a:bodyPr wrap="square" lIns="0" tIns="0" rIns="0" bIns="0" rtlCol="0"/>
            <a:lstStyle/>
            <a:p>
              <a:endParaRPr/>
            </a:p>
          </p:txBody>
        </p:sp>
      </p:grpSp>
      <p:grpSp>
        <p:nvGrpSpPr>
          <p:cNvPr id="16" name="object 7">
            <a:extLst>
              <a:ext uri="{FF2B5EF4-FFF2-40B4-BE49-F238E27FC236}">
                <a16:creationId xmlns:a16="http://schemas.microsoft.com/office/drawing/2014/main" id="{F5B13E4D-7DAA-77F5-DB9A-6191672E69EC}"/>
              </a:ext>
            </a:extLst>
          </p:cNvPr>
          <p:cNvGrpSpPr/>
          <p:nvPr/>
        </p:nvGrpSpPr>
        <p:grpSpPr>
          <a:xfrm>
            <a:off x="3989665" y="2787477"/>
            <a:ext cx="4057649" cy="979173"/>
            <a:chOff x="3810000" y="1265558"/>
            <a:chExt cx="4081272" cy="1095116"/>
          </a:xfrm>
        </p:grpSpPr>
        <p:sp>
          <p:nvSpPr>
            <p:cNvPr id="17" name="object 8">
              <a:extLst>
                <a:ext uri="{FF2B5EF4-FFF2-40B4-BE49-F238E27FC236}">
                  <a16:creationId xmlns:a16="http://schemas.microsoft.com/office/drawing/2014/main" id="{8EECD46E-00AB-DFBF-B760-05F448156830}"/>
                </a:ext>
              </a:extLst>
            </p:cNvPr>
            <p:cNvSpPr/>
            <p:nvPr/>
          </p:nvSpPr>
          <p:spPr>
            <a:xfrm>
              <a:off x="5685818" y="1265558"/>
              <a:ext cx="158280" cy="519430"/>
            </a:xfrm>
            <a:custGeom>
              <a:avLst/>
              <a:gdLst/>
              <a:ahLst/>
              <a:cxnLst/>
              <a:rect l="l" t="t" r="r" b="b"/>
              <a:pathLst>
                <a:path w="76200" h="519430">
                  <a:moveTo>
                    <a:pt x="31750" y="442975"/>
                  </a:moveTo>
                  <a:lnTo>
                    <a:pt x="0" y="442975"/>
                  </a:lnTo>
                  <a:lnTo>
                    <a:pt x="38100" y="519175"/>
                  </a:lnTo>
                  <a:lnTo>
                    <a:pt x="69850" y="455675"/>
                  </a:lnTo>
                  <a:lnTo>
                    <a:pt x="31750" y="455675"/>
                  </a:lnTo>
                  <a:lnTo>
                    <a:pt x="31750" y="442975"/>
                  </a:lnTo>
                  <a:close/>
                </a:path>
                <a:path w="76200" h="519430">
                  <a:moveTo>
                    <a:pt x="44450" y="0"/>
                  </a:moveTo>
                  <a:lnTo>
                    <a:pt x="31750" y="0"/>
                  </a:lnTo>
                  <a:lnTo>
                    <a:pt x="31750" y="455675"/>
                  </a:lnTo>
                  <a:lnTo>
                    <a:pt x="44450" y="455675"/>
                  </a:lnTo>
                  <a:lnTo>
                    <a:pt x="44450" y="0"/>
                  </a:lnTo>
                  <a:close/>
                </a:path>
                <a:path w="76200" h="519430">
                  <a:moveTo>
                    <a:pt x="76200" y="442975"/>
                  </a:moveTo>
                  <a:lnTo>
                    <a:pt x="44450" y="442975"/>
                  </a:lnTo>
                  <a:lnTo>
                    <a:pt x="44450" y="455675"/>
                  </a:lnTo>
                  <a:lnTo>
                    <a:pt x="69850" y="455675"/>
                  </a:lnTo>
                  <a:lnTo>
                    <a:pt x="76200" y="442975"/>
                  </a:lnTo>
                  <a:close/>
                </a:path>
              </a:pathLst>
            </a:custGeom>
            <a:solidFill>
              <a:srgbClr val="000000"/>
            </a:solidFill>
          </p:spPr>
          <p:txBody>
            <a:bodyPr wrap="square" lIns="0" tIns="0" rIns="0" bIns="0" rtlCol="0"/>
            <a:lstStyle/>
            <a:p>
              <a:endParaRPr/>
            </a:p>
          </p:txBody>
        </p:sp>
        <p:pic>
          <p:nvPicPr>
            <p:cNvPr id="18" name="object 9">
              <a:extLst>
                <a:ext uri="{FF2B5EF4-FFF2-40B4-BE49-F238E27FC236}">
                  <a16:creationId xmlns:a16="http://schemas.microsoft.com/office/drawing/2014/main" id="{7AA2F839-0C28-A3D2-F540-5682AAF2A27E}"/>
                </a:ext>
              </a:extLst>
            </p:cNvPr>
            <p:cNvPicPr/>
            <p:nvPr/>
          </p:nvPicPr>
          <p:blipFill>
            <a:blip r:embed="rId3" cstate="print"/>
            <a:stretch>
              <a:fillRect/>
            </a:stretch>
          </p:blipFill>
          <p:spPr>
            <a:xfrm>
              <a:off x="3810000" y="1772411"/>
              <a:ext cx="4081272" cy="588263"/>
            </a:xfrm>
            <a:prstGeom prst="rect">
              <a:avLst/>
            </a:prstGeom>
          </p:spPr>
        </p:pic>
        <p:pic>
          <p:nvPicPr>
            <p:cNvPr id="19" name="object 10">
              <a:extLst>
                <a:ext uri="{FF2B5EF4-FFF2-40B4-BE49-F238E27FC236}">
                  <a16:creationId xmlns:a16="http://schemas.microsoft.com/office/drawing/2014/main" id="{41B0CE2E-DDA1-34AE-A5B0-48060399304E}"/>
                </a:ext>
              </a:extLst>
            </p:cNvPr>
            <p:cNvPicPr/>
            <p:nvPr/>
          </p:nvPicPr>
          <p:blipFill>
            <a:blip r:embed="rId4" cstate="print"/>
            <a:stretch>
              <a:fillRect/>
            </a:stretch>
          </p:blipFill>
          <p:spPr>
            <a:xfrm>
              <a:off x="4396740" y="1863851"/>
              <a:ext cx="2907791" cy="458724"/>
            </a:xfrm>
            <a:prstGeom prst="rect">
              <a:avLst/>
            </a:prstGeom>
          </p:spPr>
        </p:pic>
        <p:pic>
          <p:nvPicPr>
            <p:cNvPr id="20" name="object 11">
              <a:extLst>
                <a:ext uri="{FF2B5EF4-FFF2-40B4-BE49-F238E27FC236}">
                  <a16:creationId xmlns:a16="http://schemas.microsoft.com/office/drawing/2014/main" id="{162B0550-4C59-9E01-A6C5-CC58F17FDF90}"/>
                </a:ext>
              </a:extLst>
            </p:cNvPr>
            <p:cNvPicPr/>
            <p:nvPr/>
          </p:nvPicPr>
          <p:blipFill>
            <a:blip r:embed="rId5" cstate="print"/>
            <a:stretch>
              <a:fillRect/>
            </a:stretch>
          </p:blipFill>
          <p:spPr>
            <a:xfrm>
              <a:off x="3857244" y="1798703"/>
              <a:ext cx="3986783" cy="493775"/>
            </a:xfrm>
            <a:prstGeom prst="rect">
              <a:avLst/>
            </a:prstGeom>
          </p:spPr>
        </p:pic>
        <p:sp>
          <p:nvSpPr>
            <p:cNvPr id="21" name="object 12">
              <a:extLst>
                <a:ext uri="{FF2B5EF4-FFF2-40B4-BE49-F238E27FC236}">
                  <a16:creationId xmlns:a16="http://schemas.microsoft.com/office/drawing/2014/main" id="{8FF06E3E-1A20-EB9D-22B0-CC82BCA67E41}"/>
                </a:ext>
              </a:extLst>
            </p:cNvPr>
            <p:cNvSpPr/>
            <p:nvPr/>
          </p:nvSpPr>
          <p:spPr>
            <a:xfrm>
              <a:off x="3857244" y="1799843"/>
              <a:ext cx="3987165" cy="494030"/>
            </a:xfrm>
            <a:custGeom>
              <a:avLst/>
              <a:gdLst/>
              <a:ahLst/>
              <a:cxnLst/>
              <a:rect l="l" t="t" r="r" b="b"/>
              <a:pathLst>
                <a:path w="3987165" h="494030">
                  <a:moveTo>
                    <a:pt x="0" y="82295"/>
                  </a:moveTo>
                  <a:lnTo>
                    <a:pt x="6465" y="50256"/>
                  </a:lnTo>
                  <a:lnTo>
                    <a:pt x="24098" y="24098"/>
                  </a:lnTo>
                  <a:lnTo>
                    <a:pt x="50256" y="6465"/>
                  </a:lnTo>
                  <a:lnTo>
                    <a:pt x="82295" y="0"/>
                  </a:lnTo>
                  <a:lnTo>
                    <a:pt x="3904487" y="0"/>
                  </a:lnTo>
                  <a:lnTo>
                    <a:pt x="3936527" y="6465"/>
                  </a:lnTo>
                  <a:lnTo>
                    <a:pt x="3962685" y="24098"/>
                  </a:lnTo>
                  <a:lnTo>
                    <a:pt x="3980318" y="50256"/>
                  </a:lnTo>
                  <a:lnTo>
                    <a:pt x="3986783" y="82295"/>
                  </a:lnTo>
                  <a:lnTo>
                    <a:pt x="3986783" y="411479"/>
                  </a:lnTo>
                  <a:lnTo>
                    <a:pt x="3980318" y="443519"/>
                  </a:lnTo>
                  <a:lnTo>
                    <a:pt x="3962685" y="469677"/>
                  </a:lnTo>
                  <a:lnTo>
                    <a:pt x="3936527" y="487310"/>
                  </a:lnTo>
                  <a:lnTo>
                    <a:pt x="3904487" y="493775"/>
                  </a:lnTo>
                  <a:lnTo>
                    <a:pt x="82295" y="493775"/>
                  </a:lnTo>
                  <a:lnTo>
                    <a:pt x="50256" y="487310"/>
                  </a:lnTo>
                  <a:lnTo>
                    <a:pt x="24098" y="469677"/>
                  </a:lnTo>
                  <a:lnTo>
                    <a:pt x="6465" y="443519"/>
                  </a:lnTo>
                  <a:lnTo>
                    <a:pt x="0" y="411479"/>
                  </a:lnTo>
                  <a:lnTo>
                    <a:pt x="0" y="82295"/>
                  </a:lnTo>
                  <a:close/>
                </a:path>
              </a:pathLst>
            </a:custGeom>
            <a:ln w="9144">
              <a:solidFill>
                <a:srgbClr val="000000"/>
              </a:solidFill>
            </a:ln>
          </p:spPr>
          <p:txBody>
            <a:bodyPr wrap="square" lIns="0" tIns="0" rIns="0" bIns="0" rtlCol="0"/>
            <a:lstStyle/>
            <a:p>
              <a:endParaRPr/>
            </a:p>
          </p:txBody>
        </p:sp>
      </p:grpSp>
      <p:grpSp>
        <p:nvGrpSpPr>
          <p:cNvPr id="22" name="object 7">
            <a:extLst>
              <a:ext uri="{FF2B5EF4-FFF2-40B4-BE49-F238E27FC236}">
                <a16:creationId xmlns:a16="http://schemas.microsoft.com/office/drawing/2014/main" id="{3C402AE4-090F-6ADB-6A61-F35E0A6A421B}"/>
              </a:ext>
            </a:extLst>
          </p:cNvPr>
          <p:cNvGrpSpPr/>
          <p:nvPr/>
        </p:nvGrpSpPr>
        <p:grpSpPr>
          <a:xfrm>
            <a:off x="2931559" y="5105515"/>
            <a:ext cx="2501278" cy="514610"/>
            <a:chOff x="3810000" y="1772411"/>
            <a:chExt cx="4081272" cy="588263"/>
          </a:xfrm>
        </p:grpSpPr>
        <p:pic>
          <p:nvPicPr>
            <p:cNvPr id="24" name="object 9">
              <a:extLst>
                <a:ext uri="{FF2B5EF4-FFF2-40B4-BE49-F238E27FC236}">
                  <a16:creationId xmlns:a16="http://schemas.microsoft.com/office/drawing/2014/main" id="{F20FF492-1E00-5975-4279-AE075E42B5C6}"/>
                </a:ext>
              </a:extLst>
            </p:cNvPr>
            <p:cNvPicPr/>
            <p:nvPr/>
          </p:nvPicPr>
          <p:blipFill>
            <a:blip r:embed="rId3" cstate="print"/>
            <a:stretch>
              <a:fillRect/>
            </a:stretch>
          </p:blipFill>
          <p:spPr>
            <a:xfrm>
              <a:off x="3810000" y="1772411"/>
              <a:ext cx="4081272" cy="588263"/>
            </a:xfrm>
            <a:prstGeom prst="rect">
              <a:avLst/>
            </a:prstGeom>
          </p:spPr>
        </p:pic>
        <p:pic>
          <p:nvPicPr>
            <p:cNvPr id="25" name="object 10">
              <a:extLst>
                <a:ext uri="{FF2B5EF4-FFF2-40B4-BE49-F238E27FC236}">
                  <a16:creationId xmlns:a16="http://schemas.microsoft.com/office/drawing/2014/main" id="{79705B17-BE97-2A88-AB2C-18A092AFBE48}"/>
                </a:ext>
              </a:extLst>
            </p:cNvPr>
            <p:cNvPicPr/>
            <p:nvPr/>
          </p:nvPicPr>
          <p:blipFill>
            <a:blip r:embed="rId4" cstate="print"/>
            <a:stretch>
              <a:fillRect/>
            </a:stretch>
          </p:blipFill>
          <p:spPr>
            <a:xfrm>
              <a:off x="4396740" y="1863851"/>
              <a:ext cx="2907791" cy="458724"/>
            </a:xfrm>
            <a:prstGeom prst="rect">
              <a:avLst/>
            </a:prstGeom>
          </p:spPr>
        </p:pic>
        <p:pic>
          <p:nvPicPr>
            <p:cNvPr id="26" name="object 11">
              <a:extLst>
                <a:ext uri="{FF2B5EF4-FFF2-40B4-BE49-F238E27FC236}">
                  <a16:creationId xmlns:a16="http://schemas.microsoft.com/office/drawing/2014/main" id="{A36BF1C9-8FCC-3754-DF1F-979E6665D1E0}"/>
                </a:ext>
              </a:extLst>
            </p:cNvPr>
            <p:cNvPicPr/>
            <p:nvPr/>
          </p:nvPicPr>
          <p:blipFill>
            <a:blip r:embed="rId5" cstate="print"/>
            <a:stretch>
              <a:fillRect/>
            </a:stretch>
          </p:blipFill>
          <p:spPr>
            <a:xfrm>
              <a:off x="3857244" y="1798703"/>
              <a:ext cx="3986783" cy="493775"/>
            </a:xfrm>
            <a:prstGeom prst="rect">
              <a:avLst/>
            </a:prstGeom>
          </p:spPr>
        </p:pic>
        <p:sp>
          <p:nvSpPr>
            <p:cNvPr id="27" name="object 12">
              <a:extLst>
                <a:ext uri="{FF2B5EF4-FFF2-40B4-BE49-F238E27FC236}">
                  <a16:creationId xmlns:a16="http://schemas.microsoft.com/office/drawing/2014/main" id="{E350A9FC-0674-AEFF-EAD1-731E084D6A75}"/>
                </a:ext>
              </a:extLst>
            </p:cNvPr>
            <p:cNvSpPr/>
            <p:nvPr/>
          </p:nvSpPr>
          <p:spPr>
            <a:xfrm>
              <a:off x="3857244" y="1799843"/>
              <a:ext cx="3987165" cy="494030"/>
            </a:xfrm>
            <a:custGeom>
              <a:avLst/>
              <a:gdLst/>
              <a:ahLst/>
              <a:cxnLst/>
              <a:rect l="l" t="t" r="r" b="b"/>
              <a:pathLst>
                <a:path w="3987165" h="494030">
                  <a:moveTo>
                    <a:pt x="0" y="82295"/>
                  </a:moveTo>
                  <a:lnTo>
                    <a:pt x="6465" y="50256"/>
                  </a:lnTo>
                  <a:lnTo>
                    <a:pt x="24098" y="24098"/>
                  </a:lnTo>
                  <a:lnTo>
                    <a:pt x="50256" y="6465"/>
                  </a:lnTo>
                  <a:lnTo>
                    <a:pt x="82295" y="0"/>
                  </a:lnTo>
                  <a:lnTo>
                    <a:pt x="3904487" y="0"/>
                  </a:lnTo>
                  <a:lnTo>
                    <a:pt x="3936527" y="6465"/>
                  </a:lnTo>
                  <a:lnTo>
                    <a:pt x="3962685" y="24098"/>
                  </a:lnTo>
                  <a:lnTo>
                    <a:pt x="3980318" y="50256"/>
                  </a:lnTo>
                  <a:lnTo>
                    <a:pt x="3986783" y="82295"/>
                  </a:lnTo>
                  <a:lnTo>
                    <a:pt x="3986783" y="411479"/>
                  </a:lnTo>
                  <a:lnTo>
                    <a:pt x="3980318" y="443519"/>
                  </a:lnTo>
                  <a:lnTo>
                    <a:pt x="3962685" y="469677"/>
                  </a:lnTo>
                  <a:lnTo>
                    <a:pt x="3936527" y="487310"/>
                  </a:lnTo>
                  <a:lnTo>
                    <a:pt x="3904487" y="493775"/>
                  </a:lnTo>
                  <a:lnTo>
                    <a:pt x="82295" y="493775"/>
                  </a:lnTo>
                  <a:lnTo>
                    <a:pt x="50256" y="487310"/>
                  </a:lnTo>
                  <a:lnTo>
                    <a:pt x="24098" y="469677"/>
                  </a:lnTo>
                  <a:lnTo>
                    <a:pt x="6465" y="443519"/>
                  </a:lnTo>
                  <a:lnTo>
                    <a:pt x="0" y="411479"/>
                  </a:lnTo>
                  <a:lnTo>
                    <a:pt x="0" y="82295"/>
                  </a:lnTo>
                  <a:close/>
                </a:path>
              </a:pathLst>
            </a:custGeom>
            <a:ln w="9144">
              <a:solidFill>
                <a:srgbClr val="000000"/>
              </a:solidFill>
            </a:ln>
          </p:spPr>
          <p:txBody>
            <a:bodyPr wrap="square" lIns="0" tIns="0" rIns="0" bIns="0" rtlCol="0"/>
            <a:lstStyle/>
            <a:p>
              <a:endParaRPr/>
            </a:p>
          </p:txBody>
        </p:sp>
      </p:grpSp>
      <p:sp>
        <p:nvSpPr>
          <p:cNvPr id="34" name="TextBox 33">
            <a:extLst>
              <a:ext uri="{FF2B5EF4-FFF2-40B4-BE49-F238E27FC236}">
                <a16:creationId xmlns:a16="http://schemas.microsoft.com/office/drawing/2014/main" id="{E444DDA0-134C-9A43-D8D7-0DCA54AFCEDB}"/>
              </a:ext>
            </a:extLst>
          </p:cNvPr>
          <p:cNvSpPr txBox="1"/>
          <p:nvPr/>
        </p:nvSpPr>
        <p:spPr>
          <a:xfrm>
            <a:off x="4992253" y="588258"/>
            <a:ext cx="1685375" cy="307777"/>
          </a:xfrm>
          <a:prstGeom prst="rect">
            <a:avLst/>
          </a:prstGeom>
          <a:noFill/>
        </p:spPr>
        <p:txBody>
          <a:bodyPr wrap="square" rtlCol="0">
            <a:spAutoFit/>
          </a:bodyPr>
          <a:lstStyle/>
          <a:p>
            <a:r>
              <a:rPr lang="en-US" dirty="0"/>
              <a:t>     </a:t>
            </a:r>
            <a:r>
              <a:rPr lang="en-US" b="1" dirty="0">
                <a:latin typeface="Times New Roman" panose="02020603050405020304" pitchFamily="18" charset="0"/>
                <a:cs typeface="Times New Roman" panose="02020603050405020304" pitchFamily="18" charset="0"/>
              </a:rPr>
              <a:t>DATASETS</a:t>
            </a:r>
            <a:endParaRPr lang="en-IN" b="1" dirty="0">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6B6F9D6C-BA48-B08B-5BCF-2BC40AEE2851}"/>
              </a:ext>
            </a:extLst>
          </p:cNvPr>
          <p:cNvSpPr txBox="1"/>
          <p:nvPr/>
        </p:nvSpPr>
        <p:spPr>
          <a:xfrm>
            <a:off x="4371958" y="1595726"/>
            <a:ext cx="3280065" cy="338554"/>
          </a:xfrm>
          <a:prstGeom prst="rect">
            <a:avLst/>
          </a:prstGeom>
          <a:noFill/>
        </p:spPr>
        <p:txBody>
          <a:bodyPr wrap="none" rtlCol="0">
            <a:spAutoFit/>
          </a:bodyPr>
          <a:lstStyle/>
          <a:p>
            <a:r>
              <a:rPr lang="en-US" sz="1600" dirty="0">
                <a:latin typeface="Times New Roman" panose="02020603050405020304" pitchFamily="18" charset="0"/>
                <a:cs typeface="Times New Roman" panose="02020603050405020304" pitchFamily="18" charset="0"/>
              </a:rPr>
              <a:t>LABELLING AND ANNOTATING</a:t>
            </a:r>
            <a:endParaRPr lang="en-IN" sz="1600" dirty="0">
              <a:latin typeface="Times New Roman" panose="02020603050405020304" pitchFamily="18" charset="0"/>
              <a:cs typeface="Times New Roman" panose="02020603050405020304" pitchFamily="18" charset="0"/>
            </a:endParaRPr>
          </a:p>
        </p:txBody>
      </p:sp>
      <p:grpSp>
        <p:nvGrpSpPr>
          <p:cNvPr id="36" name="object 7">
            <a:extLst>
              <a:ext uri="{FF2B5EF4-FFF2-40B4-BE49-F238E27FC236}">
                <a16:creationId xmlns:a16="http://schemas.microsoft.com/office/drawing/2014/main" id="{FAB98759-975E-B709-65B3-AE9C11D34505}"/>
              </a:ext>
            </a:extLst>
          </p:cNvPr>
          <p:cNvGrpSpPr/>
          <p:nvPr/>
        </p:nvGrpSpPr>
        <p:grpSpPr>
          <a:xfrm>
            <a:off x="6748364" y="5105515"/>
            <a:ext cx="2879729" cy="514610"/>
            <a:chOff x="3810000" y="1772411"/>
            <a:chExt cx="4081272" cy="588263"/>
          </a:xfrm>
        </p:grpSpPr>
        <p:pic>
          <p:nvPicPr>
            <p:cNvPr id="37" name="object 9">
              <a:extLst>
                <a:ext uri="{FF2B5EF4-FFF2-40B4-BE49-F238E27FC236}">
                  <a16:creationId xmlns:a16="http://schemas.microsoft.com/office/drawing/2014/main" id="{B3A132D6-FF73-5BB5-0B18-0A01059E8C10}"/>
                </a:ext>
              </a:extLst>
            </p:cNvPr>
            <p:cNvPicPr/>
            <p:nvPr/>
          </p:nvPicPr>
          <p:blipFill>
            <a:blip r:embed="rId3" cstate="print"/>
            <a:stretch>
              <a:fillRect/>
            </a:stretch>
          </p:blipFill>
          <p:spPr>
            <a:xfrm>
              <a:off x="3810000" y="1772411"/>
              <a:ext cx="4081272" cy="588263"/>
            </a:xfrm>
            <a:prstGeom prst="rect">
              <a:avLst/>
            </a:prstGeom>
          </p:spPr>
        </p:pic>
        <p:pic>
          <p:nvPicPr>
            <p:cNvPr id="38" name="object 10">
              <a:extLst>
                <a:ext uri="{FF2B5EF4-FFF2-40B4-BE49-F238E27FC236}">
                  <a16:creationId xmlns:a16="http://schemas.microsoft.com/office/drawing/2014/main" id="{FA5DDB52-8660-5043-414A-ABD1D18FED59}"/>
                </a:ext>
              </a:extLst>
            </p:cNvPr>
            <p:cNvPicPr/>
            <p:nvPr/>
          </p:nvPicPr>
          <p:blipFill>
            <a:blip r:embed="rId4" cstate="print"/>
            <a:stretch>
              <a:fillRect/>
            </a:stretch>
          </p:blipFill>
          <p:spPr>
            <a:xfrm>
              <a:off x="4396740" y="1863851"/>
              <a:ext cx="2907791" cy="458724"/>
            </a:xfrm>
            <a:prstGeom prst="rect">
              <a:avLst/>
            </a:prstGeom>
          </p:spPr>
        </p:pic>
        <p:pic>
          <p:nvPicPr>
            <p:cNvPr id="39" name="object 11">
              <a:extLst>
                <a:ext uri="{FF2B5EF4-FFF2-40B4-BE49-F238E27FC236}">
                  <a16:creationId xmlns:a16="http://schemas.microsoft.com/office/drawing/2014/main" id="{C46111CE-A0E7-DD3E-B510-DCB28AE0BDBC}"/>
                </a:ext>
              </a:extLst>
            </p:cNvPr>
            <p:cNvPicPr/>
            <p:nvPr/>
          </p:nvPicPr>
          <p:blipFill>
            <a:blip r:embed="rId5" cstate="print"/>
            <a:stretch>
              <a:fillRect/>
            </a:stretch>
          </p:blipFill>
          <p:spPr>
            <a:xfrm>
              <a:off x="3857244" y="1798703"/>
              <a:ext cx="3986783" cy="493775"/>
            </a:xfrm>
            <a:prstGeom prst="rect">
              <a:avLst/>
            </a:prstGeom>
          </p:spPr>
        </p:pic>
        <p:sp>
          <p:nvSpPr>
            <p:cNvPr id="40" name="object 12">
              <a:extLst>
                <a:ext uri="{FF2B5EF4-FFF2-40B4-BE49-F238E27FC236}">
                  <a16:creationId xmlns:a16="http://schemas.microsoft.com/office/drawing/2014/main" id="{EFCF05B7-9FC2-4744-F9D7-6F2A9351552F}"/>
                </a:ext>
              </a:extLst>
            </p:cNvPr>
            <p:cNvSpPr/>
            <p:nvPr/>
          </p:nvSpPr>
          <p:spPr>
            <a:xfrm>
              <a:off x="3857244" y="1799843"/>
              <a:ext cx="3987165" cy="494030"/>
            </a:xfrm>
            <a:custGeom>
              <a:avLst/>
              <a:gdLst/>
              <a:ahLst/>
              <a:cxnLst/>
              <a:rect l="l" t="t" r="r" b="b"/>
              <a:pathLst>
                <a:path w="3987165" h="494030">
                  <a:moveTo>
                    <a:pt x="0" y="82295"/>
                  </a:moveTo>
                  <a:lnTo>
                    <a:pt x="6465" y="50256"/>
                  </a:lnTo>
                  <a:lnTo>
                    <a:pt x="24098" y="24098"/>
                  </a:lnTo>
                  <a:lnTo>
                    <a:pt x="50256" y="6465"/>
                  </a:lnTo>
                  <a:lnTo>
                    <a:pt x="82295" y="0"/>
                  </a:lnTo>
                  <a:lnTo>
                    <a:pt x="3904487" y="0"/>
                  </a:lnTo>
                  <a:lnTo>
                    <a:pt x="3936527" y="6465"/>
                  </a:lnTo>
                  <a:lnTo>
                    <a:pt x="3962685" y="24098"/>
                  </a:lnTo>
                  <a:lnTo>
                    <a:pt x="3980318" y="50256"/>
                  </a:lnTo>
                  <a:lnTo>
                    <a:pt x="3986783" y="82295"/>
                  </a:lnTo>
                  <a:lnTo>
                    <a:pt x="3986783" y="411479"/>
                  </a:lnTo>
                  <a:lnTo>
                    <a:pt x="3980318" y="443519"/>
                  </a:lnTo>
                  <a:lnTo>
                    <a:pt x="3962685" y="469677"/>
                  </a:lnTo>
                  <a:lnTo>
                    <a:pt x="3936527" y="487310"/>
                  </a:lnTo>
                  <a:lnTo>
                    <a:pt x="3904487" y="493775"/>
                  </a:lnTo>
                  <a:lnTo>
                    <a:pt x="82295" y="493775"/>
                  </a:lnTo>
                  <a:lnTo>
                    <a:pt x="50256" y="487310"/>
                  </a:lnTo>
                  <a:lnTo>
                    <a:pt x="24098" y="469677"/>
                  </a:lnTo>
                  <a:lnTo>
                    <a:pt x="6465" y="443519"/>
                  </a:lnTo>
                  <a:lnTo>
                    <a:pt x="0" y="411479"/>
                  </a:lnTo>
                  <a:lnTo>
                    <a:pt x="0" y="82295"/>
                  </a:lnTo>
                  <a:close/>
                </a:path>
              </a:pathLst>
            </a:custGeom>
            <a:ln w="9144">
              <a:solidFill>
                <a:srgbClr val="000000"/>
              </a:solidFill>
            </a:ln>
          </p:spPr>
          <p:txBody>
            <a:bodyPr wrap="square" lIns="0" tIns="0" rIns="0" bIns="0" rtlCol="0"/>
            <a:lstStyle/>
            <a:p>
              <a:endParaRPr/>
            </a:p>
          </p:txBody>
        </p:sp>
      </p:grpSp>
      <p:sp>
        <p:nvSpPr>
          <p:cNvPr id="41" name="object 8">
            <a:extLst>
              <a:ext uri="{FF2B5EF4-FFF2-40B4-BE49-F238E27FC236}">
                <a16:creationId xmlns:a16="http://schemas.microsoft.com/office/drawing/2014/main" id="{D9246BC7-5ADB-06D9-6868-CCF668C4AFE4}"/>
              </a:ext>
            </a:extLst>
          </p:cNvPr>
          <p:cNvSpPr/>
          <p:nvPr/>
        </p:nvSpPr>
        <p:spPr>
          <a:xfrm flipH="1">
            <a:off x="5874977" y="1976375"/>
            <a:ext cx="137013" cy="419570"/>
          </a:xfrm>
          <a:custGeom>
            <a:avLst/>
            <a:gdLst/>
            <a:ahLst/>
            <a:cxnLst/>
            <a:rect l="l" t="t" r="r" b="b"/>
            <a:pathLst>
              <a:path w="76200" h="519430">
                <a:moveTo>
                  <a:pt x="31750" y="442975"/>
                </a:moveTo>
                <a:lnTo>
                  <a:pt x="0" y="442975"/>
                </a:lnTo>
                <a:lnTo>
                  <a:pt x="38100" y="519175"/>
                </a:lnTo>
                <a:lnTo>
                  <a:pt x="69850" y="455675"/>
                </a:lnTo>
                <a:lnTo>
                  <a:pt x="31750" y="455675"/>
                </a:lnTo>
                <a:lnTo>
                  <a:pt x="31750" y="442975"/>
                </a:lnTo>
                <a:close/>
              </a:path>
              <a:path w="76200" h="519430">
                <a:moveTo>
                  <a:pt x="44450" y="0"/>
                </a:moveTo>
                <a:lnTo>
                  <a:pt x="31750" y="0"/>
                </a:lnTo>
                <a:lnTo>
                  <a:pt x="31750" y="455675"/>
                </a:lnTo>
                <a:lnTo>
                  <a:pt x="44450" y="455675"/>
                </a:lnTo>
                <a:lnTo>
                  <a:pt x="44450" y="0"/>
                </a:lnTo>
                <a:close/>
              </a:path>
              <a:path w="76200" h="519430">
                <a:moveTo>
                  <a:pt x="76200" y="442975"/>
                </a:moveTo>
                <a:lnTo>
                  <a:pt x="44450" y="442975"/>
                </a:lnTo>
                <a:lnTo>
                  <a:pt x="44450" y="455675"/>
                </a:lnTo>
                <a:lnTo>
                  <a:pt x="69850" y="455675"/>
                </a:lnTo>
                <a:lnTo>
                  <a:pt x="76200" y="442975"/>
                </a:lnTo>
                <a:close/>
              </a:path>
            </a:pathLst>
          </a:custGeom>
          <a:solidFill>
            <a:srgbClr val="000000"/>
          </a:solidFill>
        </p:spPr>
        <p:txBody>
          <a:bodyPr wrap="square" lIns="0" tIns="0" rIns="0" bIns="0" rtlCol="0"/>
          <a:lstStyle/>
          <a:p>
            <a:endParaRPr/>
          </a:p>
        </p:txBody>
      </p:sp>
      <p:sp>
        <p:nvSpPr>
          <p:cNvPr id="42" name="object 8">
            <a:extLst>
              <a:ext uri="{FF2B5EF4-FFF2-40B4-BE49-F238E27FC236}">
                <a16:creationId xmlns:a16="http://schemas.microsoft.com/office/drawing/2014/main" id="{2CF8184E-20DC-21C1-43C5-F736A82A2B7A}"/>
              </a:ext>
            </a:extLst>
          </p:cNvPr>
          <p:cNvSpPr/>
          <p:nvPr/>
        </p:nvSpPr>
        <p:spPr>
          <a:xfrm>
            <a:off x="5885531" y="3747657"/>
            <a:ext cx="126459" cy="487497"/>
          </a:xfrm>
          <a:custGeom>
            <a:avLst/>
            <a:gdLst/>
            <a:ahLst/>
            <a:cxnLst/>
            <a:rect l="l" t="t" r="r" b="b"/>
            <a:pathLst>
              <a:path w="76200" h="519430">
                <a:moveTo>
                  <a:pt x="31750" y="442975"/>
                </a:moveTo>
                <a:lnTo>
                  <a:pt x="0" y="442975"/>
                </a:lnTo>
                <a:lnTo>
                  <a:pt x="38100" y="519175"/>
                </a:lnTo>
                <a:lnTo>
                  <a:pt x="69850" y="455675"/>
                </a:lnTo>
                <a:lnTo>
                  <a:pt x="31750" y="455675"/>
                </a:lnTo>
                <a:lnTo>
                  <a:pt x="31750" y="442975"/>
                </a:lnTo>
                <a:close/>
              </a:path>
              <a:path w="76200" h="519430">
                <a:moveTo>
                  <a:pt x="44450" y="0"/>
                </a:moveTo>
                <a:lnTo>
                  <a:pt x="31750" y="0"/>
                </a:lnTo>
                <a:lnTo>
                  <a:pt x="31750" y="455675"/>
                </a:lnTo>
                <a:lnTo>
                  <a:pt x="44450" y="455675"/>
                </a:lnTo>
                <a:lnTo>
                  <a:pt x="44450" y="0"/>
                </a:lnTo>
                <a:close/>
              </a:path>
              <a:path w="76200" h="519430">
                <a:moveTo>
                  <a:pt x="76200" y="442975"/>
                </a:moveTo>
                <a:lnTo>
                  <a:pt x="44450" y="442975"/>
                </a:lnTo>
                <a:lnTo>
                  <a:pt x="44450" y="455675"/>
                </a:lnTo>
                <a:lnTo>
                  <a:pt x="69850" y="455675"/>
                </a:lnTo>
                <a:lnTo>
                  <a:pt x="76200" y="442975"/>
                </a:lnTo>
                <a:close/>
              </a:path>
            </a:pathLst>
          </a:custGeom>
          <a:solidFill>
            <a:srgbClr val="000000"/>
          </a:solidFill>
        </p:spPr>
        <p:txBody>
          <a:bodyPr wrap="square" lIns="0" tIns="0" rIns="0" bIns="0" rtlCol="0"/>
          <a:lstStyle/>
          <a:p>
            <a:endParaRPr/>
          </a:p>
        </p:txBody>
      </p:sp>
      <p:cxnSp>
        <p:nvCxnSpPr>
          <p:cNvPr id="46" name="Connector: Elbow 45">
            <a:extLst>
              <a:ext uri="{FF2B5EF4-FFF2-40B4-BE49-F238E27FC236}">
                <a16:creationId xmlns:a16="http://schemas.microsoft.com/office/drawing/2014/main" id="{EB1AA02C-F576-A69D-2519-90AF1425F86E}"/>
              </a:ext>
            </a:extLst>
          </p:cNvPr>
          <p:cNvCxnSpPr>
            <a:cxnSpLocks/>
          </p:cNvCxnSpPr>
          <p:nvPr/>
        </p:nvCxnSpPr>
        <p:spPr>
          <a:xfrm rot="16200000" flipH="1">
            <a:off x="7638816" y="4450735"/>
            <a:ext cx="690487" cy="664073"/>
          </a:xfrm>
          <a:prstGeom prst="bentConnector3">
            <a:avLst>
              <a:gd name="adj1" fmla="val -634"/>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51" name="Connector: Elbow 50">
            <a:extLst>
              <a:ext uri="{FF2B5EF4-FFF2-40B4-BE49-F238E27FC236}">
                <a16:creationId xmlns:a16="http://schemas.microsoft.com/office/drawing/2014/main" id="{F982E398-0A88-533E-5ED8-89F4A7652404}"/>
              </a:ext>
            </a:extLst>
          </p:cNvPr>
          <p:cNvCxnSpPr>
            <a:cxnSpLocks/>
          </p:cNvCxnSpPr>
          <p:nvPr/>
        </p:nvCxnSpPr>
        <p:spPr>
          <a:xfrm rot="5400000">
            <a:off x="3876055" y="4431064"/>
            <a:ext cx="710926" cy="682983"/>
          </a:xfrm>
          <a:prstGeom prst="bentConnector3">
            <a:avLst>
              <a:gd name="adj1" fmla="val 2713"/>
            </a:avLst>
          </a:prstGeom>
          <a:ln>
            <a:tailEnd type="triangle"/>
          </a:ln>
        </p:spPr>
        <p:style>
          <a:lnRef idx="2">
            <a:schemeClr val="accent6"/>
          </a:lnRef>
          <a:fillRef idx="0">
            <a:schemeClr val="accent6"/>
          </a:fillRef>
          <a:effectRef idx="1">
            <a:schemeClr val="accent6"/>
          </a:effectRef>
          <a:fontRef idx="minor">
            <a:schemeClr val="tx1"/>
          </a:fontRef>
        </p:style>
      </p:cxnSp>
      <p:sp>
        <p:nvSpPr>
          <p:cNvPr id="58" name="TextBox 57">
            <a:extLst>
              <a:ext uri="{FF2B5EF4-FFF2-40B4-BE49-F238E27FC236}">
                <a16:creationId xmlns:a16="http://schemas.microsoft.com/office/drawing/2014/main" id="{60B7632D-CE0F-94E4-7855-EE59118DBC57}"/>
              </a:ext>
            </a:extLst>
          </p:cNvPr>
          <p:cNvSpPr txBox="1"/>
          <p:nvPr/>
        </p:nvSpPr>
        <p:spPr>
          <a:xfrm>
            <a:off x="5641041" y="2978523"/>
            <a:ext cx="914400" cy="914400"/>
          </a:xfrm>
          <a:prstGeom prst="rect">
            <a:avLst/>
          </a:prstGeom>
          <a:noFill/>
        </p:spPr>
        <p:txBody>
          <a:bodyPr wrap="square" rtlCol="0">
            <a:spAutoFit/>
          </a:bodyPr>
          <a:lstStyle/>
          <a:p>
            <a:endParaRPr lang="en-IN" dirty="0"/>
          </a:p>
        </p:txBody>
      </p:sp>
      <p:sp>
        <p:nvSpPr>
          <p:cNvPr id="59" name="TextBox 58">
            <a:extLst>
              <a:ext uri="{FF2B5EF4-FFF2-40B4-BE49-F238E27FC236}">
                <a16:creationId xmlns:a16="http://schemas.microsoft.com/office/drawing/2014/main" id="{28A39124-1E1A-2F86-0FE1-4752FCA461CD}"/>
              </a:ext>
            </a:extLst>
          </p:cNvPr>
          <p:cNvSpPr txBox="1"/>
          <p:nvPr/>
        </p:nvSpPr>
        <p:spPr>
          <a:xfrm>
            <a:off x="8154044" y="1621371"/>
            <a:ext cx="664073" cy="307777"/>
          </a:xfrm>
          <a:prstGeom prst="rect">
            <a:avLst/>
          </a:prstGeom>
          <a:noFill/>
        </p:spPr>
        <p:txBody>
          <a:bodyPr wrap="square" rtlCol="0">
            <a:spAutoFit/>
          </a:bodyPr>
          <a:lstStyle/>
          <a:p>
            <a:r>
              <a:rPr lang="en-US"/>
              <a:t> </a:t>
            </a:r>
            <a:endParaRPr lang="en-IN" dirty="0"/>
          </a:p>
        </p:txBody>
      </p:sp>
      <p:sp>
        <p:nvSpPr>
          <p:cNvPr id="2" name="TextBox 1">
            <a:extLst>
              <a:ext uri="{FF2B5EF4-FFF2-40B4-BE49-F238E27FC236}">
                <a16:creationId xmlns:a16="http://schemas.microsoft.com/office/drawing/2014/main" id="{41089C2F-083E-A6C2-E811-4496686C09F5}"/>
              </a:ext>
            </a:extLst>
          </p:cNvPr>
          <p:cNvSpPr txBox="1"/>
          <p:nvPr/>
        </p:nvSpPr>
        <p:spPr>
          <a:xfrm>
            <a:off x="4681872" y="2410824"/>
            <a:ext cx="2598788" cy="307777"/>
          </a:xfrm>
          <a:prstGeom prst="rect">
            <a:avLst/>
          </a:prstGeom>
          <a:noFill/>
        </p:spPr>
        <p:txBody>
          <a:bodyPr wrap="none" rtlCol="0">
            <a:spAutoFit/>
          </a:bodyPr>
          <a:lstStyle/>
          <a:p>
            <a:r>
              <a:rPr lang="en-US" dirty="0"/>
              <a:t>SEGMENTATION , MASKING</a:t>
            </a:r>
            <a:endParaRPr lang="en-IN" dirty="0"/>
          </a:p>
        </p:txBody>
      </p:sp>
      <p:sp>
        <p:nvSpPr>
          <p:cNvPr id="28" name="TextBox 27">
            <a:extLst>
              <a:ext uri="{FF2B5EF4-FFF2-40B4-BE49-F238E27FC236}">
                <a16:creationId xmlns:a16="http://schemas.microsoft.com/office/drawing/2014/main" id="{1AB98175-2A45-098B-00A2-24838EAA42BE}"/>
              </a:ext>
            </a:extLst>
          </p:cNvPr>
          <p:cNvSpPr txBox="1"/>
          <p:nvPr/>
        </p:nvSpPr>
        <p:spPr>
          <a:xfrm>
            <a:off x="4543099" y="3334056"/>
            <a:ext cx="2800767" cy="307777"/>
          </a:xfrm>
          <a:prstGeom prst="rect">
            <a:avLst/>
          </a:prstGeom>
          <a:noFill/>
        </p:spPr>
        <p:txBody>
          <a:bodyPr wrap="none" rtlCol="0">
            <a:spAutoFit/>
          </a:bodyPr>
          <a:lstStyle/>
          <a:p>
            <a:r>
              <a:rPr lang="en-US" dirty="0"/>
              <a:t>PREPROCESSING OF IMAGES</a:t>
            </a:r>
            <a:endParaRPr lang="en-IN" dirty="0"/>
          </a:p>
        </p:txBody>
      </p:sp>
      <p:sp>
        <p:nvSpPr>
          <p:cNvPr id="29" name="TextBox 28">
            <a:extLst>
              <a:ext uri="{FF2B5EF4-FFF2-40B4-BE49-F238E27FC236}">
                <a16:creationId xmlns:a16="http://schemas.microsoft.com/office/drawing/2014/main" id="{C6C313FD-60CC-AC30-5C08-9B02527B3D1A}"/>
              </a:ext>
            </a:extLst>
          </p:cNvPr>
          <p:cNvSpPr txBox="1"/>
          <p:nvPr/>
        </p:nvSpPr>
        <p:spPr>
          <a:xfrm>
            <a:off x="4880904" y="4291148"/>
            <a:ext cx="2159566" cy="307777"/>
          </a:xfrm>
          <a:prstGeom prst="rect">
            <a:avLst/>
          </a:prstGeom>
          <a:noFill/>
        </p:spPr>
        <p:txBody>
          <a:bodyPr wrap="none" rtlCol="0">
            <a:spAutoFit/>
          </a:bodyPr>
          <a:lstStyle/>
          <a:p>
            <a:r>
              <a:rPr lang="en-US" dirty="0"/>
              <a:t>DATA AUGMENTATION</a:t>
            </a:r>
            <a:endParaRPr lang="en-IN" dirty="0"/>
          </a:p>
        </p:txBody>
      </p:sp>
      <p:sp>
        <p:nvSpPr>
          <p:cNvPr id="30" name="TextBox 29">
            <a:extLst>
              <a:ext uri="{FF2B5EF4-FFF2-40B4-BE49-F238E27FC236}">
                <a16:creationId xmlns:a16="http://schemas.microsoft.com/office/drawing/2014/main" id="{0FA0BD03-7363-3AA8-ACA6-4FB5C47A3230}"/>
              </a:ext>
            </a:extLst>
          </p:cNvPr>
          <p:cNvSpPr txBox="1"/>
          <p:nvPr/>
        </p:nvSpPr>
        <p:spPr>
          <a:xfrm>
            <a:off x="3171655" y="5191583"/>
            <a:ext cx="1951175" cy="338554"/>
          </a:xfrm>
          <a:prstGeom prst="rect">
            <a:avLst/>
          </a:prstGeom>
          <a:noFill/>
        </p:spPr>
        <p:txBody>
          <a:bodyPr wrap="none" rtlCol="0">
            <a:spAutoFit/>
          </a:bodyPr>
          <a:lstStyle/>
          <a:p>
            <a:r>
              <a:rPr lang="en-US" sz="1600" dirty="0">
                <a:latin typeface="Times New Roman" panose="02020603050405020304" pitchFamily="18" charset="0"/>
                <a:cs typeface="Times New Roman" panose="02020603050405020304" pitchFamily="18" charset="0"/>
              </a:rPr>
              <a:t>MODEL TRAINING</a:t>
            </a:r>
            <a:endParaRPr lang="en-IN" sz="1600" dirty="0">
              <a:latin typeface="Times New Roman" panose="02020603050405020304" pitchFamily="18" charset="0"/>
              <a:cs typeface="Times New Roman" panose="02020603050405020304" pitchFamily="18" charset="0"/>
            </a:endParaRPr>
          </a:p>
        </p:txBody>
      </p:sp>
      <p:sp>
        <p:nvSpPr>
          <p:cNvPr id="31" name="TextBox 30">
            <a:extLst>
              <a:ext uri="{FF2B5EF4-FFF2-40B4-BE49-F238E27FC236}">
                <a16:creationId xmlns:a16="http://schemas.microsoft.com/office/drawing/2014/main" id="{10236C97-A741-C4D3-E036-268A91AFF4E1}"/>
              </a:ext>
            </a:extLst>
          </p:cNvPr>
          <p:cNvSpPr txBox="1"/>
          <p:nvPr/>
        </p:nvSpPr>
        <p:spPr>
          <a:xfrm>
            <a:off x="6895147" y="5197263"/>
            <a:ext cx="2579552" cy="307777"/>
          </a:xfrm>
          <a:prstGeom prst="rect">
            <a:avLst/>
          </a:prstGeom>
          <a:noFill/>
        </p:spPr>
        <p:txBody>
          <a:bodyPr wrap="none" rtlCol="0">
            <a:spAutoFit/>
          </a:bodyPr>
          <a:lstStyle/>
          <a:p>
            <a:r>
              <a:rPr lang="en-US" dirty="0"/>
              <a:t>INSTANCE SEGMENTATION</a:t>
            </a:r>
            <a:endParaRPr lang="en-IN" dirty="0"/>
          </a:p>
        </p:txBody>
      </p:sp>
      <p:sp>
        <p:nvSpPr>
          <p:cNvPr id="32" name="TextBox 31">
            <a:extLst>
              <a:ext uri="{FF2B5EF4-FFF2-40B4-BE49-F238E27FC236}">
                <a16:creationId xmlns:a16="http://schemas.microsoft.com/office/drawing/2014/main" id="{C637AB53-F54E-CFB4-110B-AD614956983A}"/>
              </a:ext>
            </a:extLst>
          </p:cNvPr>
          <p:cNvSpPr txBox="1"/>
          <p:nvPr/>
        </p:nvSpPr>
        <p:spPr>
          <a:xfrm>
            <a:off x="5803852" y="6164191"/>
            <a:ext cx="1072730" cy="338554"/>
          </a:xfrm>
          <a:prstGeom prst="rect">
            <a:avLst/>
          </a:prstGeom>
          <a:noFill/>
        </p:spPr>
        <p:txBody>
          <a:bodyPr wrap="none" rtlCol="0">
            <a:spAutoFit/>
          </a:bodyPr>
          <a:lstStyle/>
          <a:p>
            <a:r>
              <a:rPr lang="en-US" sz="1600" dirty="0">
                <a:latin typeface="Times New Roman" panose="02020603050405020304" pitchFamily="18" charset="0"/>
                <a:cs typeface="Times New Roman" panose="02020603050405020304" pitchFamily="18" charset="0"/>
              </a:rPr>
              <a:t>TESTING</a:t>
            </a:r>
            <a:endParaRPr lang="en-IN" sz="1600" dirty="0">
              <a:latin typeface="Times New Roman" panose="02020603050405020304" pitchFamily="18" charset="0"/>
              <a:cs typeface="Times New Roman" panose="02020603050405020304" pitchFamily="18" charset="0"/>
            </a:endParaRPr>
          </a:p>
        </p:txBody>
      </p:sp>
      <p:cxnSp>
        <p:nvCxnSpPr>
          <p:cNvPr id="43" name="Connector: Elbow 42">
            <a:extLst>
              <a:ext uri="{FF2B5EF4-FFF2-40B4-BE49-F238E27FC236}">
                <a16:creationId xmlns:a16="http://schemas.microsoft.com/office/drawing/2014/main" id="{51200F55-0B71-B656-F81A-378F73E2A25F}"/>
              </a:ext>
            </a:extLst>
          </p:cNvPr>
          <p:cNvCxnSpPr/>
          <p:nvPr/>
        </p:nvCxnSpPr>
        <p:spPr>
          <a:xfrm>
            <a:off x="3890026" y="5605011"/>
            <a:ext cx="1327433" cy="728457"/>
          </a:xfrm>
          <a:prstGeom prst="bentConnector3">
            <a:avLst>
              <a:gd name="adj1" fmla="val -1664"/>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45" name="Connector: Elbow 44">
            <a:extLst>
              <a:ext uri="{FF2B5EF4-FFF2-40B4-BE49-F238E27FC236}">
                <a16:creationId xmlns:a16="http://schemas.microsoft.com/office/drawing/2014/main" id="{F1E1734E-AB61-D470-A1E2-B8F186107DAA}"/>
              </a:ext>
            </a:extLst>
          </p:cNvPr>
          <p:cNvCxnSpPr>
            <a:cxnSpLocks/>
          </p:cNvCxnSpPr>
          <p:nvPr/>
        </p:nvCxnSpPr>
        <p:spPr>
          <a:xfrm rot="10800000" flipV="1">
            <a:off x="7446849" y="5593442"/>
            <a:ext cx="922844" cy="740025"/>
          </a:xfrm>
          <a:prstGeom prst="bentConnector3">
            <a:avLst>
              <a:gd name="adj1" fmla="val 457"/>
            </a:avLst>
          </a:prstGeom>
          <a:ln>
            <a:tailEnd type="triangle"/>
          </a:ln>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1869460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84FB4E-AB25-B986-6544-C0296069542F}"/>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62EDE2B-D87B-D03F-3482-F7F114A4F0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dirty="0"/>
          </a:p>
        </p:txBody>
      </p:sp>
      <p:sp>
        <p:nvSpPr>
          <p:cNvPr id="4" name="Google Shape;125;p3">
            <a:extLst>
              <a:ext uri="{FF2B5EF4-FFF2-40B4-BE49-F238E27FC236}">
                <a16:creationId xmlns:a16="http://schemas.microsoft.com/office/drawing/2014/main" id="{C625E54E-A86D-9B94-B470-0435C69F95E5}"/>
              </a:ext>
            </a:extLst>
          </p:cNvPr>
          <p:cNvSpPr txBox="1"/>
          <p:nvPr/>
        </p:nvSpPr>
        <p:spPr>
          <a:xfrm>
            <a:off x="857863" y="250707"/>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dirty="0">
                <a:solidFill>
                  <a:srgbClr val="000000"/>
                </a:solidFill>
                <a:latin typeface="Montserrat"/>
                <a:ea typeface="Montserrat"/>
                <a:cs typeface="Montserrat"/>
                <a:sym typeface="Montserrat"/>
              </a:rPr>
              <a:t>Implementation and Results  </a:t>
            </a:r>
            <a:endParaRPr lang="en-US" sz="1400" b="0" i="0" u="none" strike="noStrike" cap="none" dirty="0">
              <a:solidFill>
                <a:srgbClr val="000000"/>
              </a:solidFill>
              <a:latin typeface="Arial"/>
              <a:ea typeface="Arial"/>
              <a:cs typeface="Arial"/>
              <a:sym typeface="Arial"/>
            </a:endParaRPr>
          </a:p>
        </p:txBody>
      </p:sp>
      <p:sp>
        <p:nvSpPr>
          <p:cNvPr id="5" name="Google Shape;125;p3">
            <a:extLst>
              <a:ext uri="{FF2B5EF4-FFF2-40B4-BE49-F238E27FC236}">
                <a16:creationId xmlns:a16="http://schemas.microsoft.com/office/drawing/2014/main" id="{67B823CE-7BA9-D714-A424-29AA44BD6144}"/>
              </a:ext>
            </a:extLst>
          </p:cNvPr>
          <p:cNvSpPr txBox="1"/>
          <p:nvPr/>
        </p:nvSpPr>
        <p:spPr>
          <a:xfrm>
            <a:off x="452283" y="871532"/>
            <a:ext cx="11326761" cy="5735761"/>
          </a:xfrm>
          <a:prstGeom prst="rect">
            <a:avLst/>
          </a:prstGeom>
          <a:noFill/>
          <a:ln>
            <a:noFill/>
          </a:ln>
        </p:spPr>
        <p:txBody>
          <a:bodyPr spcFirstLastPara="1" wrap="square" lIns="91425" tIns="45700" rIns="91425" bIns="45700" anchor="t" anchorCtr="0">
            <a:noAutofit/>
          </a:bodyPr>
          <a:lstStyle/>
          <a:p>
            <a:pPr marL="0" marR="0" lvl="0" indent="0" rtl="0">
              <a:lnSpc>
                <a:spcPct val="100000"/>
              </a:lnSpc>
              <a:spcBef>
                <a:spcPts val="0"/>
              </a:spcBef>
              <a:spcAft>
                <a:spcPts val="0"/>
              </a:spcAft>
              <a:buNone/>
            </a:pPr>
            <a:r>
              <a:rPr lang="en-IN" b="1" dirty="0">
                <a:latin typeface="Verdana" panose="020B0604030504040204" pitchFamily="34" charset="0"/>
                <a:ea typeface="Verdana" panose="020B0604030504040204" pitchFamily="34" charset="0"/>
              </a:rPr>
              <a:t>Iteration : Results + Validation against the use cases and test cases </a:t>
            </a:r>
          </a:p>
          <a:p>
            <a:pPr marL="0" marR="0" lvl="0" indent="0" rtl="0">
              <a:lnSpc>
                <a:spcPct val="100000"/>
              </a:lnSpc>
              <a:spcBef>
                <a:spcPts val="0"/>
              </a:spcBef>
              <a:spcAft>
                <a:spcPts val="0"/>
              </a:spcAft>
              <a:buNone/>
            </a:pPr>
            <a:endParaRPr lang="en-IN" sz="1600" b="1" dirty="0">
              <a:latin typeface="Verdana" panose="020B0604030504040204" pitchFamily="34" charset="0"/>
              <a:ea typeface="Verdana" panose="020B0604030504040204" pitchFamily="34" charset="0"/>
              <a:cs typeface="Times New Roman"/>
            </a:endParaRPr>
          </a:p>
          <a:p>
            <a:pPr marL="0" marR="0" lvl="0" indent="0" rtl="0">
              <a:lnSpc>
                <a:spcPct val="100000"/>
              </a:lnSpc>
              <a:spcBef>
                <a:spcPts val="0"/>
              </a:spcBef>
              <a:spcAft>
                <a:spcPts val="0"/>
              </a:spcAft>
              <a:buNone/>
            </a:pPr>
            <a:r>
              <a:rPr lang="en-IN" sz="1600" b="1" dirty="0">
                <a:latin typeface="Times New Roman"/>
                <a:cs typeface="Times New Roman"/>
              </a:rPr>
              <a:t>Iteration</a:t>
            </a:r>
            <a:r>
              <a:rPr lang="en-IN" sz="1600" b="1" spc="-50" dirty="0">
                <a:latin typeface="Times New Roman"/>
                <a:cs typeface="Times New Roman"/>
              </a:rPr>
              <a:t> </a:t>
            </a:r>
            <a:r>
              <a:rPr lang="en-IN" sz="1600" b="1" dirty="0">
                <a:latin typeface="Times New Roman"/>
                <a:cs typeface="Times New Roman"/>
              </a:rPr>
              <a:t>1:</a:t>
            </a:r>
          </a:p>
          <a:p>
            <a:pPr marL="385445" marR="5080" indent="-171450" algn="just">
              <a:lnSpc>
                <a:spcPct val="100000"/>
              </a:lnSpc>
              <a:spcBef>
                <a:spcPts val="1055"/>
              </a:spcBef>
              <a:buSzPct val="91666"/>
              <a:buFont typeface="Arial" panose="020B0604020202020204" pitchFamily="34" charset="0"/>
              <a:buChar char="•"/>
              <a:tabLst>
                <a:tab pos="268605" algn="l"/>
              </a:tabLst>
            </a:pPr>
            <a:r>
              <a:rPr lang="en-US" sz="1600" spc="-5" dirty="0">
                <a:latin typeface="Times New Roman"/>
                <a:cs typeface="Times New Roman"/>
              </a:rPr>
              <a:t>The</a:t>
            </a:r>
            <a:r>
              <a:rPr lang="en-US" sz="1600" spc="15" dirty="0">
                <a:latin typeface="Times New Roman"/>
                <a:cs typeface="Times New Roman"/>
              </a:rPr>
              <a:t> </a:t>
            </a:r>
            <a:r>
              <a:rPr lang="en-US" sz="1600" spc="-5" dirty="0">
                <a:latin typeface="Times New Roman"/>
                <a:cs typeface="Times New Roman"/>
              </a:rPr>
              <a:t>final</a:t>
            </a:r>
            <a:r>
              <a:rPr lang="en-US" sz="1600" spc="15" dirty="0">
                <a:latin typeface="Times New Roman"/>
                <a:cs typeface="Times New Roman"/>
              </a:rPr>
              <a:t> </a:t>
            </a:r>
            <a:r>
              <a:rPr lang="en-US" sz="1600" spc="-5" dirty="0">
                <a:latin typeface="Times New Roman"/>
                <a:cs typeface="Times New Roman"/>
              </a:rPr>
              <a:t>YOLOv11n </a:t>
            </a:r>
            <a:r>
              <a:rPr lang="en-US" sz="1600" spc="-10" dirty="0">
                <a:latin typeface="Times New Roman"/>
                <a:cs typeface="Times New Roman"/>
              </a:rPr>
              <a:t>model,</a:t>
            </a:r>
            <a:r>
              <a:rPr lang="en-US" sz="1600" spc="45" dirty="0">
                <a:latin typeface="Times New Roman"/>
                <a:cs typeface="Times New Roman"/>
              </a:rPr>
              <a:t> </a:t>
            </a:r>
            <a:r>
              <a:rPr lang="en-US" sz="1600" spc="-5" dirty="0">
                <a:latin typeface="Times New Roman"/>
                <a:cs typeface="Times New Roman"/>
              </a:rPr>
              <a:t>after</a:t>
            </a:r>
            <a:r>
              <a:rPr lang="en-US" sz="1600" spc="25" dirty="0">
                <a:latin typeface="Times New Roman"/>
                <a:cs typeface="Times New Roman"/>
              </a:rPr>
              <a:t> </a:t>
            </a:r>
            <a:r>
              <a:rPr lang="en-US" sz="1600" spc="-5" dirty="0">
                <a:latin typeface="Times New Roman"/>
                <a:cs typeface="Times New Roman"/>
              </a:rPr>
              <a:t>50</a:t>
            </a:r>
            <a:r>
              <a:rPr lang="en-US" sz="1600" spc="10" dirty="0">
                <a:latin typeface="Times New Roman"/>
                <a:cs typeface="Times New Roman"/>
              </a:rPr>
              <a:t> </a:t>
            </a:r>
            <a:r>
              <a:rPr lang="en-US" sz="1600" spc="-5" dirty="0">
                <a:latin typeface="Times New Roman"/>
                <a:cs typeface="Times New Roman"/>
              </a:rPr>
              <a:t>epochs,</a:t>
            </a:r>
            <a:r>
              <a:rPr lang="en-US" sz="1600" spc="5" dirty="0">
                <a:latin typeface="Times New Roman"/>
                <a:cs typeface="Times New Roman"/>
              </a:rPr>
              <a:t> </a:t>
            </a:r>
            <a:r>
              <a:rPr lang="en-US" sz="1600" spc="-5" dirty="0">
                <a:latin typeface="Times New Roman"/>
                <a:cs typeface="Times New Roman"/>
              </a:rPr>
              <a:t>was</a:t>
            </a:r>
            <a:r>
              <a:rPr lang="en-US" sz="1600" spc="15" dirty="0">
                <a:latin typeface="Times New Roman"/>
                <a:cs typeface="Times New Roman"/>
              </a:rPr>
              <a:t> </a:t>
            </a:r>
            <a:r>
              <a:rPr lang="en-US" sz="1600" spc="-5" dirty="0">
                <a:latin typeface="Times New Roman"/>
                <a:cs typeface="Times New Roman"/>
              </a:rPr>
              <a:t>able</a:t>
            </a:r>
            <a:r>
              <a:rPr lang="en-US" sz="1600" spc="20" dirty="0">
                <a:latin typeface="Times New Roman"/>
                <a:cs typeface="Times New Roman"/>
              </a:rPr>
              <a:t> </a:t>
            </a:r>
            <a:r>
              <a:rPr lang="en-US" sz="1600" spc="-5" dirty="0">
                <a:latin typeface="Times New Roman"/>
                <a:cs typeface="Times New Roman"/>
              </a:rPr>
              <a:t>to</a:t>
            </a:r>
            <a:r>
              <a:rPr lang="en-US" sz="1600" spc="20" dirty="0">
                <a:latin typeface="Times New Roman"/>
                <a:cs typeface="Times New Roman"/>
              </a:rPr>
              <a:t> </a:t>
            </a:r>
            <a:r>
              <a:rPr lang="en-US" sz="1600" spc="-5" dirty="0">
                <a:latin typeface="Times New Roman"/>
                <a:cs typeface="Times New Roman"/>
              </a:rPr>
              <a:t>accurately</a:t>
            </a:r>
            <a:r>
              <a:rPr lang="en-US" sz="1600" spc="45" dirty="0">
                <a:latin typeface="Times New Roman"/>
                <a:cs typeface="Times New Roman"/>
              </a:rPr>
              <a:t> </a:t>
            </a:r>
            <a:r>
              <a:rPr lang="en-US" sz="1600" spc="-5" dirty="0">
                <a:latin typeface="Times New Roman"/>
                <a:cs typeface="Times New Roman"/>
              </a:rPr>
              <a:t>detect</a:t>
            </a:r>
            <a:r>
              <a:rPr lang="en-US" sz="1600" spc="25" dirty="0">
                <a:latin typeface="Times New Roman"/>
                <a:cs typeface="Times New Roman"/>
              </a:rPr>
              <a:t> </a:t>
            </a:r>
            <a:r>
              <a:rPr lang="en-US" sz="1600" spc="-5" dirty="0">
                <a:latin typeface="Times New Roman"/>
                <a:cs typeface="Times New Roman"/>
              </a:rPr>
              <a:t>ambulances </a:t>
            </a:r>
            <a:r>
              <a:rPr lang="en-US" sz="1600" spc="15" dirty="0">
                <a:latin typeface="Times New Roman"/>
                <a:cs typeface="Times New Roman"/>
              </a:rPr>
              <a:t> </a:t>
            </a:r>
            <a:r>
              <a:rPr lang="en-US" sz="1600" spc="-5" dirty="0">
                <a:latin typeface="Times New Roman"/>
                <a:cs typeface="Times New Roman"/>
              </a:rPr>
              <a:t>with</a:t>
            </a:r>
            <a:r>
              <a:rPr lang="en-US" sz="1600" spc="10" dirty="0">
                <a:latin typeface="Times New Roman"/>
                <a:cs typeface="Times New Roman"/>
              </a:rPr>
              <a:t> </a:t>
            </a:r>
            <a:r>
              <a:rPr lang="en-US" sz="1600" spc="-5" dirty="0">
                <a:latin typeface="Times New Roman"/>
                <a:cs typeface="Times New Roman"/>
              </a:rPr>
              <a:t>high</a:t>
            </a:r>
            <a:r>
              <a:rPr lang="en-US" sz="1600" dirty="0">
                <a:latin typeface="Times New Roman"/>
                <a:cs typeface="Times New Roman"/>
              </a:rPr>
              <a:t> </a:t>
            </a:r>
            <a:r>
              <a:rPr lang="en-US" sz="1600" spc="-5" dirty="0">
                <a:latin typeface="Times New Roman"/>
                <a:cs typeface="Times New Roman"/>
              </a:rPr>
              <a:t>precision.</a:t>
            </a:r>
            <a:endParaRPr lang="en-US" sz="1600" dirty="0">
              <a:latin typeface="Times New Roman"/>
              <a:cs typeface="Times New Roman"/>
            </a:endParaRPr>
          </a:p>
          <a:p>
            <a:pPr marL="213995" marR="489584" algn="just">
              <a:lnSpc>
                <a:spcPct val="100000"/>
              </a:lnSpc>
              <a:buSzPct val="93750"/>
              <a:buChar char="•"/>
              <a:tabLst>
                <a:tab pos="286385" algn="l"/>
              </a:tabLst>
            </a:pPr>
            <a:r>
              <a:rPr lang="en-US" sz="1600" spc="-5" dirty="0">
                <a:latin typeface="Times New Roman"/>
                <a:cs typeface="Times New Roman"/>
              </a:rPr>
              <a:t>  The</a:t>
            </a:r>
            <a:r>
              <a:rPr lang="en-US" sz="1600" spc="10" dirty="0">
                <a:latin typeface="Times New Roman"/>
                <a:cs typeface="Times New Roman"/>
              </a:rPr>
              <a:t> </a:t>
            </a:r>
            <a:r>
              <a:rPr lang="en-US" sz="1600" spc="-10" dirty="0">
                <a:latin typeface="Times New Roman"/>
                <a:cs typeface="Times New Roman"/>
              </a:rPr>
              <a:t>model</a:t>
            </a:r>
            <a:r>
              <a:rPr lang="en-US" sz="1600" spc="35" dirty="0">
                <a:latin typeface="Times New Roman"/>
                <a:cs typeface="Times New Roman"/>
              </a:rPr>
              <a:t> </a:t>
            </a:r>
            <a:r>
              <a:rPr lang="en-US" sz="1600" spc="-5" dirty="0">
                <a:latin typeface="Times New Roman"/>
                <a:cs typeface="Times New Roman"/>
              </a:rPr>
              <a:t>was</a:t>
            </a:r>
            <a:r>
              <a:rPr lang="en-US" sz="1600" spc="10" dirty="0">
                <a:latin typeface="Times New Roman"/>
                <a:cs typeface="Times New Roman"/>
              </a:rPr>
              <a:t> </a:t>
            </a:r>
            <a:r>
              <a:rPr lang="en-US" sz="1600" spc="-5" dirty="0">
                <a:latin typeface="Times New Roman"/>
                <a:cs typeface="Times New Roman"/>
              </a:rPr>
              <a:t>able</a:t>
            </a:r>
            <a:r>
              <a:rPr lang="en-US" sz="1600" spc="15" dirty="0">
                <a:latin typeface="Times New Roman"/>
                <a:cs typeface="Times New Roman"/>
              </a:rPr>
              <a:t> </a:t>
            </a:r>
            <a:r>
              <a:rPr lang="en-US" sz="1600" spc="-5" dirty="0">
                <a:latin typeface="Times New Roman"/>
                <a:cs typeface="Times New Roman"/>
              </a:rPr>
              <a:t>to</a:t>
            </a:r>
            <a:r>
              <a:rPr lang="en-US" sz="1600" spc="20" dirty="0">
                <a:latin typeface="Times New Roman"/>
                <a:cs typeface="Times New Roman"/>
              </a:rPr>
              <a:t> </a:t>
            </a:r>
            <a:r>
              <a:rPr lang="en-US" sz="1600" spc="-5" dirty="0">
                <a:latin typeface="Times New Roman"/>
                <a:cs typeface="Times New Roman"/>
              </a:rPr>
              <a:t>achieve</a:t>
            </a:r>
            <a:r>
              <a:rPr lang="en-US" sz="1600" spc="10" dirty="0">
                <a:latin typeface="Times New Roman"/>
                <a:cs typeface="Times New Roman"/>
              </a:rPr>
              <a:t> </a:t>
            </a:r>
            <a:r>
              <a:rPr lang="en-US" sz="1600" spc="-5" dirty="0">
                <a:latin typeface="Times New Roman"/>
                <a:cs typeface="Times New Roman"/>
              </a:rPr>
              <a:t>over</a:t>
            </a:r>
            <a:r>
              <a:rPr lang="en-US" sz="1600" spc="10" dirty="0">
                <a:latin typeface="Times New Roman"/>
                <a:cs typeface="Times New Roman"/>
              </a:rPr>
              <a:t> </a:t>
            </a:r>
            <a:r>
              <a:rPr lang="en-US" sz="1600" spc="-5" dirty="0">
                <a:latin typeface="Times New Roman"/>
                <a:cs typeface="Times New Roman"/>
              </a:rPr>
              <a:t>73%</a:t>
            </a:r>
            <a:r>
              <a:rPr lang="en-US" sz="1600" dirty="0">
                <a:latin typeface="Times New Roman"/>
                <a:cs typeface="Times New Roman"/>
              </a:rPr>
              <a:t> </a:t>
            </a:r>
            <a:r>
              <a:rPr lang="en-US" sz="1600" spc="-5" dirty="0">
                <a:latin typeface="Times New Roman"/>
                <a:cs typeface="Times New Roman"/>
              </a:rPr>
              <a:t>detection</a:t>
            </a:r>
            <a:r>
              <a:rPr lang="en-US" sz="1600" spc="30" dirty="0">
                <a:latin typeface="Times New Roman"/>
                <a:cs typeface="Times New Roman"/>
              </a:rPr>
              <a:t> </a:t>
            </a:r>
            <a:r>
              <a:rPr lang="en-US" sz="1600" spc="-5" dirty="0">
                <a:latin typeface="Times New Roman"/>
                <a:cs typeface="Times New Roman"/>
              </a:rPr>
              <a:t>accuracy,</a:t>
            </a:r>
            <a:r>
              <a:rPr lang="en-US" sz="1600" spc="45" dirty="0">
                <a:latin typeface="Times New Roman"/>
                <a:cs typeface="Times New Roman"/>
              </a:rPr>
              <a:t> </a:t>
            </a:r>
            <a:r>
              <a:rPr lang="en-US" sz="1600" spc="-10" dirty="0">
                <a:latin typeface="Times New Roman"/>
                <a:cs typeface="Times New Roman"/>
              </a:rPr>
              <a:t>making</a:t>
            </a:r>
            <a:r>
              <a:rPr lang="en-US" sz="1600" spc="45" dirty="0">
                <a:latin typeface="Times New Roman"/>
                <a:cs typeface="Times New Roman"/>
              </a:rPr>
              <a:t> </a:t>
            </a:r>
            <a:r>
              <a:rPr lang="en-US" sz="1600" spc="-5" dirty="0">
                <a:latin typeface="Times New Roman"/>
                <a:cs typeface="Times New Roman"/>
              </a:rPr>
              <a:t>it</a:t>
            </a:r>
            <a:r>
              <a:rPr lang="en-US" sz="1600" spc="25" dirty="0">
                <a:latin typeface="Times New Roman"/>
                <a:cs typeface="Times New Roman"/>
              </a:rPr>
              <a:t> </a:t>
            </a:r>
            <a:r>
              <a:rPr lang="en-US" sz="1600" spc="-5" dirty="0">
                <a:latin typeface="Times New Roman"/>
                <a:cs typeface="Times New Roman"/>
              </a:rPr>
              <a:t>moderate</a:t>
            </a:r>
            <a:r>
              <a:rPr lang="en-US" sz="1600" spc="10" dirty="0">
                <a:latin typeface="Times New Roman"/>
                <a:cs typeface="Times New Roman"/>
              </a:rPr>
              <a:t> </a:t>
            </a:r>
            <a:r>
              <a:rPr lang="en-US" sz="1600" spc="-5" dirty="0">
                <a:latin typeface="Times New Roman"/>
                <a:cs typeface="Times New Roman"/>
              </a:rPr>
              <a:t>reliable</a:t>
            </a:r>
            <a:r>
              <a:rPr lang="en-US" sz="1600" spc="40" dirty="0">
                <a:latin typeface="Times New Roman"/>
                <a:cs typeface="Times New Roman"/>
              </a:rPr>
              <a:t> </a:t>
            </a:r>
            <a:r>
              <a:rPr lang="en-US" sz="1600" dirty="0">
                <a:latin typeface="Times New Roman"/>
                <a:cs typeface="Times New Roman"/>
              </a:rPr>
              <a:t>for</a:t>
            </a:r>
            <a:r>
              <a:rPr lang="en-US" sz="1600" spc="5" dirty="0">
                <a:latin typeface="Times New Roman"/>
                <a:cs typeface="Times New Roman"/>
              </a:rPr>
              <a:t> </a:t>
            </a:r>
            <a:r>
              <a:rPr lang="en-US" sz="1600" dirty="0">
                <a:latin typeface="Times New Roman"/>
                <a:cs typeface="Times New Roman"/>
              </a:rPr>
              <a:t>real-time</a:t>
            </a:r>
            <a:r>
              <a:rPr lang="en-US" sz="1600" spc="60" dirty="0">
                <a:latin typeface="Times New Roman"/>
                <a:cs typeface="Times New Roman"/>
              </a:rPr>
              <a:t> </a:t>
            </a:r>
            <a:r>
              <a:rPr lang="en-US" sz="1600" dirty="0">
                <a:latin typeface="Times New Roman"/>
                <a:cs typeface="Times New Roman"/>
              </a:rPr>
              <a:t>traffic </a:t>
            </a:r>
            <a:r>
              <a:rPr lang="en-US" sz="1600" spc="-385" dirty="0">
                <a:latin typeface="Times New Roman"/>
                <a:cs typeface="Times New Roman"/>
              </a:rPr>
              <a:t> </a:t>
            </a:r>
            <a:r>
              <a:rPr lang="en-US" sz="1600" spc="-10" dirty="0">
                <a:latin typeface="Times New Roman"/>
                <a:cs typeface="Times New Roman"/>
              </a:rPr>
              <a:t>management.</a:t>
            </a:r>
          </a:p>
          <a:p>
            <a:pPr marL="213995" marR="489584">
              <a:lnSpc>
                <a:spcPct val="100000"/>
              </a:lnSpc>
              <a:buSzPct val="93750"/>
              <a:buChar char="•"/>
              <a:tabLst>
                <a:tab pos="286385" algn="l"/>
              </a:tabLst>
            </a:pPr>
            <a:endParaRPr lang="en-US" sz="1600" spc="-10" dirty="0">
              <a:latin typeface="Times New Roman"/>
              <a:cs typeface="Times New Roman"/>
            </a:endParaRPr>
          </a:p>
          <a:p>
            <a:pPr marL="213995" marR="489584" lvl="3">
              <a:buSzPct val="93750"/>
              <a:tabLst>
                <a:tab pos="286385" algn="l"/>
              </a:tabLst>
            </a:pPr>
            <a:r>
              <a:rPr lang="en-US" sz="1600" spc="-10" dirty="0">
                <a:latin typeface="Times New Roman"/>
                <a:cs typeface="Times New Roman"/>
              </a:rPr>
              <a:t>                                   Label mapping                                                            Annotation result</a:t>
            </a:r>
          </a:p>
          <a:p>
            <a:pPr marL="213995" marR="489584">
              <a:lnSpc>
                <a:spcPct val="100000"/>
              </a:lnSpc>
              <a:buSzPct val="93750"/>
              <a:buChar char="•"/>
              <a:tabLst>
                <a:tab pos="286385" algn="l"/>
              </a:tabLst>
            </a:pPr>
            <a:endParaRPr lang="en-US" sz="1600" spc="-10" dirty="0">
              <a:latin typeface="Times New Roman"/>
              <a:cs typeface="Times New Roman"/>
            </a:endParaRPr>
          </a:p>
          <a:p>
            <a:pPr marL="213995" marR="489584">
              <a:lnSpc>
                <a:spcPct val="100000"/>
              </a:lnSpc>
              <a:buSzPct val="93750"/>
              <a:buChar char="•"/>
              <a:tabLst>
                <a:tab pos="286385" algn="l"/>
              </a:tabLst>
            </a:pPr>
            <a:endParaRPr lang="en-US" sz="1600" spc="-10" dirty="0">
              <a:latin typeface="Times New Roman"/>
              <a:cs typeface="Times New Roman"/>
            </a:endParaRPr>
          </a:p>
          <a:p>
            <a:pPr marL="213995" marR="489584">
              <a:lnSpc>
                <a:spcPct val="100000"/>
              </a:lnSpc>
              <a:buSzPct val="93750"/>
              <a:buChar char="•"/>
              <a:tabLst>
                <a:tab pos="286385" algn="l"/>
              </a:tabLst>
            </a:pPr>
            <a:endParaRPr lang="en-US" sz="1600" spc="-10" dirty="0">
              <a:latin typeface="Times New Roman"/>
              <a:cs typeface="Times New Roman"/>
            </a:endParaRPr>
          </a:p>
          <a:p>
            <a:pPr marL="213995" marR="489584">
              <a:lnSpc>
                <a:spcPct val="100000"/>
              </a:lnSpc>
              <a:buSzPct val="93750"/>
              <a:buChar char="•"/>
              <a:tabLst>
                <a:tab pos="286385" algn="l"/>
              </a:tabLst>
            </a:pPr>
            <a:endParaRPr lang="en-US" sz="1600" spc="-10" dirty="0">
              <a:latin typeface="Times New Roman"/>
              <a:cs typeface="Times New Roman"/>
            </a:endParaRPr>
          </a:p>
          <a:p>
            <a:pPr marL="213995" marR="489584">
              <a:lnSpc>
                <a:spcPct val="100000"/>
              </a:lnSpc>
              <a:buSzPct val="93750"/>
              <a:buChar char="•"/>
              <a:tabLst>
                <a:tab pos="286385" algn="l"/>
              </a:tabLst>
            </a:pPr>
            <a:endParaRPr lang="en-US" sz="1600" spc="-10" dirty="0">
              <a:latin typeface="Times New Roman"/>
              <a:cs typeface="Times New Roman"/>
            </a:endParaRPr>
          </a:p>
          <a:p>
            <a:pPr marL="213995" marR="489584">
              <a:lnSpc>
                <a:spcPct val="100000"/>
              </a:lnSpc>
              <a:buSzPct val="93750"/>
              <a:tabLst>
                <a:tab pos="286385" algn="l"/>
              </a:tabLst>
            </a:pPr>
            <a:endParaRPr lang="en-US" sz="1600" dirty="0">
              <a:latin typeface="Times New Roman"/>
              <a:cs typeface="Times New Roman"/>
            </a:endParaRPr>
          </a:p>
          <a:p>
            <a:pPr marL="213995" marR="489584">
              <a:lnSpc>
                <a:spcPct val="100000"/>
              </a:lnSpc>
              <a:buSzPct val="93750"/>
              <a:tabLst>
                <a:tab pos="286385" algn="l"/>
              </a:tabLst>
            </a:pPr>
            <a:endParaRPr lang="en-IN" sz="1600" b="1" spc="-10" dirty="0">
              <a:latin typeface="Times New Roman"/>
              <a:cs typeface="Times New Roman"/>
            </a:endParaRPr>
          </a:p>
          <a:p>
            <a:pPr marL="213995" marR="489584">
              <a:lnSpc>
                <a:spcPct val="100000"/>
              </a:lnSpc>
              <a:buSzPct val="93750"/>
              <a:buChar char="•"/>
              <a:tabLst>
                <a:tab pos="286385" algn="l"/>
              </a:tabLst>
            </a:pPr>
            <a:endParaRPr lang="en-US" sz="2000" dirty="0"/>
          </a:p>
          <a:p>
            <a:pPr marL="385445" marR="5080" indent="-171450">
              <a:lnSpc>
                <a:spcPct val="100000"/>
              </a:lnSpc>
              <a:spcBef>
                <a:spcPts val="1055"/>
              </a:spcBef>
              <a:buSzPct val="91666"/>
              <a:buFont typeface="Arial" panose="020B0604020202020204" pitchFamily="34" charset="0"/>
              <a:buChar char="•"/>
              <a:tabLst>
                <a:tab pos="268605" algn="l"/>
              </a:tabLst>
            </a:pPr>
            <a:endParaRPr lang="en-IN" sz="1600" dirty="0">
              <a:latin typeface="Verdana" panose="020B0604030504040204" pitchFamily="34" charset="0"/>
              <a:ea typeface="Verdana" panose="020B0604030504040204" pitchFamily="34" charset="0"/>
            </a:endParaRPr>
          </a:p>
          <a:p>
            <a:pPr marR="0" lvl="0" rtl="0">
              <a:lnSpc>
                <a:spcPct val="100000"/>
              </a:lnSpc>
              <a:spcBef>
                <a:spcPts val="0"/>
              </a:spcBef>
              <a:spcAft>
                <a:spcPts val="0"/>
              </a:spcAft>
            </a:pPr>
            <a:endParaRPr lang="en-IN" dirty="0">
              <a:latin typeface="Verdana" panose="020B0604030504040204" pitchFamily="34" charset="0"/>
              <a:ea typeface="Verdana" panose="020B0604030504040204" pitchFamily="34" charset="0"/>
            </a:endParaRPr>
          </a:p>
        </p:txBody>
      </p:sp>
      <p:pic>
        <p:nvPicPr>
          <p:cNvPr id="9" name="Picture 8">
            <a:extLst>
              <a:ext uri="{FF2B5EF4-FFF2-40B4-BE49-F238E27FC236}">
                <a16:creationId xmlns:a16="http://schemas.microsoft.com/office/drawing/2014/main" id="{3F0320F0-BA8D-3AEB-4509-93F6C072EA89}"/>
              </a:ext>
            </a:extLst>
          </p:cNvPr>
          <p:cNvPicPr>
            <a:picLocks noChangeAspect="1"/>
          </p:cNvPicPr>
          <p:nvPr/>
        </p:nvPicPr>
        <p:blipFill>
          <a:blip r:embed="rId2"/>
          <a:stretch>
            <a:fillRect/>
          </a:stretch>
        </p:blipFill>
        <p:spPr>
          <a:xfrm>
            <a:off x="1514488" y="2794958"/>
            <a:ext cx="3378146" cy="3168826"/>
          </a:xfrm>
          <a:prstGeom prst="rect">
            <a:avLst/>
          </a:prstGeom>
        </p:spPr>
      </p:pic>
      <p:pic>
        <p:nvPicPr>
          <p:cNvPr id="11" name="Picture 10">
            <a:extLst>
              <a:ext uri="{FF2B5EF4-FFF2-40B4-BE49-F238E27FC236}">
                <a16:creationId xmlns:a16="http://schemas.microsoft.com/office/drawing/2014/main" id="{057044E3-6F37-11E2-4213-A5788A362187}"/>
              </a:ext>
            </a:extLst>
          </p:cNvPr>
          <p:cNvPicPr>
            <a:picLocks noChangeAspect="1"/>
          </p:cNvPicPr>
          <p:nvPr/>
        </p:nvPicPr>
        <p:blipFill>
          <a:blip r:embed="rId3"/>
          <a:stretch>
            <a:fillRect/>
          </a:stretch>
        </p:blipFill>
        <p:spPr>
          <a:xfrm>
            <a:off x="5814286" y="2811874"/>
            <a:ext cx="3460343" cy="3168826"/>
          </a:xfrm>
          <a:prstGeom prst="rect">
            <a:avLst/>
          </a:prstGeom>
        </p:spPr>
      </p:pic>
    </p:spTree>
    <p:extLst>
      <p:ext uri="{BB962C8B-B14F-4D97-AF65-F5344CB8AC3E}">
        <p14:creationId xmlns:p14="http://schemas.microsoft.com/office/powerpoint/2010/main" val="276146803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ESGUID" val="2b12e713-2dca-40f0-9e5e-b71e83d0a0b8"/>
</p:tagLst>
</file>

<file path=ppt/theme/theme1.xml><?xml version="1.0" encoding="utf-8"?>
<a:theme xmlns:a="http://schemas.openxmlformats.org/drawingml/2006/main" name="Office Theme">
  <a:themeElements>
    <a:clrScheme name="Custom 77">
      <a:dk1>
        <a:srgbClr val="282828"/>
      </a:dk1>
      <a:lt1>
        <a:srgbClr val="FFFFFF"/>
      </a:lt1>
      <a:dk2>
        <a:srgbClr val="282828"/>
      </a:dk2>
      <a:lt2>
        <a:srgbClr val="FAFAFA"/>
      </a:lt2>
      <a:accent1>
        <a:srgbClr val="FFC639"/>
      </a:accent1>
      <a:accent2>
        <a:srgbClr val="F29B6B"/>
      </a:accent2>
      <a:accent3>
        <a:srgbClr val="CCD4FB"/>
      </a:accent3>
      <a:accent4>
        <a:srgbClr val="2B7158"/>
      </a:accent4>
      <a:accent5>
        <a:srgbClr val="456AB8"/>
      </a:accent5>
      <a:accent6>
        <a:srgbClr val="36383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4191</TotalTime>
  <Words>1215</Words>
  <Application>Microsoft Office PowerPoint</Application>
  <PresentationFormat>Widescreen</PresentationFormat>
  <Paragraphs>176</Paragraphs>
  <Slides>21</Slides>
  <Notes>3</Notes>
  <HiddenSlides>0</HiddenSlides>
  <MMClips>2</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Open Sans</vt:lpstr>
      <vt:lpstr>Calibri</vt:lpstr>
      <vt:lpstr>Arial MT</vt:lpstr>
      <vt:lpstr>Poppins SemiBold</vt:lpstr>
      <vt:lpstr>Montserrat Medium</vt:lpstr>
      <vt:lpstr>Aharoni</vt:lpstr>
      <vt:lpstr>Montserrat</vt:lpstr>
      <vt:lpstr>Plus Jakarta Sans</vt:lpstr>
      <vt:lpstr>Arial</vt:lpstr>
      <vt:lpstr>Times New Roman</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GITAM</dc:creator>
  <cp:lastModifiedBy>JITHENDHRA LALAM</cp:lastModifiedBy>
  <cp:revision>61</cp:revision>
  <cp:lastPrinted>2025-03-17T09:04:42Z</cp:lastPrinted>
  <dcterms:created xsi:type="dcterms:W3CDTF">2022-05-23T07:15:42Z</dcterms:created>
  <dcterms:modified xsi:type="dcterms:W3CDTF">2025-03-24T05:01:49Z</dcterms:modified>
</cp:coreProperties>
</file>